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56" r:id="rId5"/>
    <p:sldId id="280" r:id="rId6"/>
    <p:sldId id="311" r:id="rId7"/>
    <p:sldId id="276" r:id="rId8"/>
    <p:sldId id="290" r:id="rId9"/>
    <p:sldId id="296" r:id="rId10"/>
    <p:sldId id="297" r:id="rId11"/>
    <p:sldId id="298" r:id="rId12"/>
    <p:sldId id="299" r:id="rId13"/>
    <p:sldId id="300" r:id="rId14"/>
    <p:sldId id="309" r:id="rId15"/>
    <p:sldId id="303" r:id="rId16"/>
    <p:sldId id="312" r:id="rId17"/>
    <p:sldId id="295" r:id="rId18"/>
    <p:sldId id="278" r:id="rId19"/>
    <p:sldId id="294" r:id="rId20"/>
    <p:sldId id="292" r:id="rId21"/>
    <p:sldId id="293" r:id="rId22"/>
    <p:sldId id="301" r:id="rId23"/>
    <p:sldId id="306" r:id="rId24"/>
    <p:sldId id="307" r:id="rId25"/>
    <p:sldId id="308" r:id="rId26"/>
    <p:sldId id="277" r:id="rId27"/>
    <p:sldId id="283"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52" autoAdjust="0"/>
  </p:normalViewPr>
  <p:slideViewPr>
    <p:cSldViewPr snapToGrid="0" showGuides="1">
      <p:cViewPr varScale="1">
        <p:scale>
          <a:sx n="73" d="100"/>
          <a:sy n="73" d="100"/>
        </p:scale>
        <p:origin x="642" y="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A1AAA5-CD0C-4B01-9FAE-223D966A6650}"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ECAA66F3-B372-4633-B21A-5A4CD902AD35}">
      <dgm:prSet phldrT="[Text]" custT="1"/>
      <dgm:spPr>
        <a:solidFill>
          <a:schemeClr val="accent3"/>
        </a:solidFill>
        <a:ln>
          <a:solidFill>
            <a:schemeClr val="accent3"/>
          </a:solidFill>
        </a:ln>
      </dgm:spPr>
      <dgm:t>
        <a:bodyPr/>
        <a:lstStyle/>
        <a:p>
          <a:r>
            <a:rPr lang="en-US" sz="2400" b="1" dirty="0">
              <a:solidFill>
                <a:schemeClr val="tx1"/>
              </a:solidFill>
            </a:rPr>
            <a:t>Customer</a:t>
          </a:r>
        </a:p>
      </dgm:t>
    </dgm:pt>
    <dgm:pt modelId="{8E381C96-5715-42F7-A497-C26B913EBC01}" type="parTrans" cxnId="{FDA22BB2-A2A7-417C-9F73-ED50FA3883DC}">
      <dgm:prSet/>
      <dgm:spPr/>
      <dgm:t>
        <a:bodyPr/>
        <a:lstStyle/>
        <a:p>
          <a:endParaRPr lang="en-US" sz="6600">
            <a:solidFill>
              <a:schemeClr val="bg1"/>
            </a:solidFill>
          </a:endParaRPr>
        </a:p>
      </dgm:t>
    </dgm:pt>
    <dgm:pt modelId="{C6C46DC4-79DC-4A6E-9F38-D11E7D6AE9B5}" type="sibTrans" cxnId="{FDA22BB2-A2A7-417C-9F73-ED50FA3883DC}">
      <dgm:prSet/>
      <dgm:spPr/>
      <dgm:t>
        <a:bodyPr/>
        <a:lstStyle/>
        <a:p>
          <a:endParaRPr lang="en-US" sz="6600">
            <a:solidFill>
              <a:schemeClr val="bg1"/>
            </a:solidFill>
          </a:endParaRPr>
        </a:p>
      </dgm:t>
    </dgm:pt>
    <dgm:pt modelId="{65CC8C24-7559-4B30-AD5C-D9CB0DBC7D80}">
      <dgm:prSet phldrT="[Text]" custT="1"/>
      <dgm:spPr>
        <a:solidFill>
          <a:schemeClr val="accent3">
            <a:lumMod val="75000"/>
            <a:alpha val="90000"/>
          </a:schemeClr>
        </a:solidFill>
        <a:ln>
          <a:solidFill>
            <a:schemeClr val="accent5"/>
          </a:solidFill>
        </a:ln>
      </dgm:spPr>
      <dgm:t>
        <a:bodyPr/>
        <a:lstStyle/>
        <a:p>
          <a:r>
            <a:rPr lang="en-US" sz="2000" dirty="0" smtClean="0">
              <a:solidFill>
                <a:schemeClr val="bg1"/>
              </a:solidFill>
            </a:rPr>
            <a:t>Customer Segmentation</a:t>
          </a:r>
          <a:endParaRPr lang="en-US" sz="2000" dirty="0">
            <a:solidFill>
              <a:schemeClr val="bg1"/>
            </a:solidFill>
          </a:endParaRPr>
        </a:p>
      </dgm:t>
    </dgm:pt>
    <dgm:pt modelId="{4C0B8B65-F3F8-47D8-810C-733180F898A6}" type="parTrans" cxnId="{6A22D899-DD06-44E0-8493-797EF298DFA4}">
      <dgm:prSet/>
      <dgm:spPr/>
      <dgm:t>
        <a:bodyPr/>
        <a:lstStyle/>
        <a:p>
          <a:endParaRPr lang="en-US" sz="6600">
            <a:solidFill>
              <a:schemeClr val="bg1"/>
            </a:solidFill>
          </a:endParaRPr>
        </a:p>
      </dgm:t>
    </dgm:pt>
    <dgm:pt modelId="{06234245-F244-4E1E-AEB5-4DAF44CA9340}" type="sibTrans" cxnId="{6A22D899-DD06-44E0-8493-797EF298DFA4}">
      <dgm:prSet/>
      <dgm:spPr/>
      <dgm:t>
        <a:bodyPr/>
        <a:lstStyle/>
        <a:p>
          <a:endParaRPr lang="en-US" sz="6600">
            <a:solidFill>
              <a:schemeClr val="bg1"/>
            </a:solidFill>
          </a:endParaRPr>
        </a:p>
      </dgm:t>
    </dgm:pt>
    <dgm:pt modelId="{31F00FC6-648F-4E8D-82B2-B839D643ADF3}">
      <dgm:prSet phldrT="[Text]" custT="1"/>
      <dgm:spPr>
        <a:solidFill>
          <a:schemeClr val="accent4"/>
        </a:solidFill>
        <a:ln>
          <a:solidFill>
            <a:schemeClr val="accent4"/>
          </a:solidFill>
        </a:ln>
      </dgm:spPr>
      <dgm:t>
        <a:bodyPr/>
        <a:lstStyle/>
        <a:p>
          <a:r>
            <a:rPr lang="en-US" sz="2400" b="1" dirty="0">
              <a:solidFill>
                <a:schemeClr val="tx1"/>
              </a:solidFill>
            </a:rPr>
            <a:t>Marketing</a:t>
          </a:r>
        </a:p>
      </dgm:t>
    </dgm:pt>
    <dgm:pt modelId="{613E0649-58EF-4B36-9D71-19A00BE3BD39}" type="parTrans" cxnId="{4A7DFEFF-F50B-4F0E-A956-30205C70E5B9}">
      <dgm:prSet/>
      <dgm:spPr/>
      <dgm:t>
        <a:bodyPr/>
        <a:lstStyle/>
        <a:p>
          <a:endParaRPr lang="en-US" sz="6600">
            <a:solidFill>
              <a:schemeClr val="bg1"/>
            </a:solidFill>
          </a:endParaRPr>
        </a:p>
      </dgm:t>
    </dgm:pt>
    <dgm:pt modelId="{56B03853-1F93-498E-858B-C907092297E7}" type="sibTrans" cxnId="{4A7DFEFF-F50B-4F0E-A956-30205C70E5B9}">
      <dgm:prSet/>
      <dgm:spPr/>
      <dgm:t>
        <a:bodyPr/>
        <a:lstStyle/>
        <a:p>
          <a:endParaRPr lang="en-US" sz="6600">
            <a:solidFill>
              <a:schemeClr val="bg1"/>
            </a:solidFill>
          </a:endParaRPr>
        </a:p>
      </dgm:t>
    </dgm:pt>
    <dgm:pt modelId="{FAB580B2-03AA-4A8E-B61E-ADEAB6527B6A}">
      <dgm:prSet phldrT="[Tex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Customer Retention</a:t>
          </a:r>
          <a:endParaRPr lang="en-US" sz="2000" dirty="0">
            <a:solidFill>
              <a:schemeClr val="bg1"/>
            </a:solidFill>
          </a:endParaRPr>
        </a:p>
      </dgm:t>
    </dgm:pt>
    <dgm:pt modelId="{91DD2572-9B61-460F-9A6E-91066677D203}" type="parTrans" cxnId="{BDCFEE4F-B061-4154-8ED3-FB1C0C71BD10}">
      <dgm:prSet/>
      <dgm:spPr/>
      <dgm:t>
        <a:bodyPr/>
        <a:lstStyle/>
        <a:p>
          <a:endParaRPr lang="en-US" sz="6600">
            <a:solidFill>
              <a:schemeClr val="bg1"/>
            </a:solidFill>
          </a:endParaRPr>
        </a:p>
      </dgm:t>
    </dgm:pt>
    <dgm:pt modelId="{2BC208D8-7A17-4779-A2DE-34841D294CCB}" type="sibTrans" cxnId="{BDCFEE4F-B061-4154-8ED3-FB1C0C71BD10}">
      <dgm:prSet/>
      <dgm:spPr/>
      <dgm:t>
        <a:bodyPr/>
        <a:lstStyle/>
        <a:p>
          <a:endParaRPr lang="en-US" sz="6600">
            <a:solidFill>
              <a:schemeClr val="bg1"/>
            </a:solidFill>
          </a:endParaRPr>
        </a:p>
      </dgm:t>
    </dgm:pt>
    <dgm:pt modelId="{1B97F4D1-569F-4966-B7D5-78785A4252A8}">
      <dgm:prSet phldrT="[Text]" custT="1"/>
      <dgm:spPr>
        <a:solidFill>
          <a:schemeClr val="accent3"/>
        </a:solidFill>
        <a:ln>
          <a:solidFill>
            <a:schemeClr val="accent3"/>
          </a:solidFill>
        </a:ln>
      </dgm:spPr>
      <dgm:t>
        <a:bodyPr/>
        <a:lstStyle/>
        <a:p>
          <a:r>
            <a:rPr lang="en-US" sz="2400" b="1" dirty="0" smtClean="0">
              <a:solidFill>
                <a:schemeClr val="tx1"/>
              </a:solidFill>
            </a:rPr>
            <a:t>Operations</a:t>
          </a:r>
          <a:endParaRPr lang="en-US" sz="1800" b="1" dirty="0">
            <a:solidFill>
              <a:schemeClr val="tx1"/>
            </a:solidFill>
          </a:endParaRPr>
        </a:p>
      </dgm:t>
    </dgm:pt>
    <dgm:pt modelId="{A187C22C-9B70-4AC9-B5DE-57F09D49BD3F}" type="parTrans" cxnId="{85D9567D-41BC-4836-B327-529D6D62D55A}">
      <dgm:prSet/>
      <dgm:spPr/>
      <dgm:t>
        <a:bodyPr/>
        <a:lstStyle/>
        <a:p>
          <a:endParaRPr lang="en-US" sz="6600">
            <a:solidFill>
              <a:schemeClr val="bg1"/>
            </a:solidFill>
          </a:endParaRPr>
        </a:p>
      </dgm:t>
    </dgm:pt>
    <dgm:pt modelId="{292CC111-B73E-4C26-9B87-B735ACEFA597}" type="sibTrans" cxnId="{85D9567D-41BC-4836-B327-529D6D62D55A}">
      <dgm:prSet/>
      <dgm:spPr/>
      <dgm:t>
        <a:bodyPr/>
        <a:lstStyle/>
        <a:p>
          <a:endParaRPr lang="en-US" sz="6600">
            <a:solidFill>
              <a:schemeClr val="bg1"/>
            </a:solidFill>
          </a:endParaRPr>
        </a:p>
      </dgm:t>
    </dgm:pt>
    <dgm:pt modelId="{3A5EBE92-D935-47D0-AE3A-E7350629BA86}">
      <dgm:prSet phldrT="[Text]" custT="1"/>
      <dgm:spPr>
        <a:solidFill>
          <a:schemeClr val="accent4"/>
        </a:solidFill>
        <a:ln>
          <a:solidFill>
            <a:schemeClr val="accent4"/>
          </a:solidFill>
        </a:ln>
      </dgm:spPr>
      <dgm:t>
        <a:bodyPr/>
        <a:lstStyle/>
        <a:p>
          <a:r>
            <a:rPr lang="en-US" sz="2300" b="1" dirty="0">
              <a:solidFill>
                <a:schemeClr val="tx1"/>
              </a:solidFill>
            </a:rPr>
            <a:t>Competition</a:t>
          </a:r>
        </a:p>
      </dgm:t>
    </dgm:pt>
    <dgm:pt modelId="{31871B53-FAE8-49CA-803D-F5C770FD312A}" type="parTrans" cxnId="{87207074-8A94-4CBA-8381-F39E389362B5}">
      <dgm:prSet/>
      <dgm:spPr/>
      <dgm:t>
        <a:bodyPr/>
        <a:lstStyle/>
        <a:p>
          <a:endParaRPr lang="en-US" sz="6600">
            <a:solidFill>
              <a:schemeClr val="bg1"/>
            </a:solidFill>
          </a:endParaRPr>
        </a:p>
      </dgm:t>
    </dgm:pt>
    <dgm:pt modelId="{489CCC72-CDC7-46BF-9C7F-776BA6DEE6A3}" type="sibTrans" cxnId="{87207074-8A94-4CBA-8381-F39E389362B5}">
      <dgm:prSet/>
      <dgm:spPr/>
      <dgm:t>
        <a:bodyPr/>
        <a:lstStyle/>
        <a:p>
          <a:endParaRPr lang="en-US" sz="6600">
            <a:solidFill>
              <a:schemeClr val="bg1"/>
            </a:solidFill>
          </a:endParaRPr>
        </a:p>
      </dgm:t>
    </dgm:pt>
    <dgm:pt modelId="{7173E114-9A71-47A1-9A0B-E27F5D979F5A}">
      <dgm:prSet phldrT="[Text]" custT="1"/>
      <dgm:spPr>
        <a:solidFill>
          <a:schemeClr val="accent3">
            <a:lumMod val="75000"/>
            <a:alpha val="90000"/>
          </a:schemeClr>
        </a:solidFill>
        <a:ln>
          <a:solidFill>
            <a:schemeClr val="accent5"/>
          </a:solidFill>
        </a:ln>
      </dgm:spPr>
      <dgm:t>
        <a:bodyPr/>
        <a:lstStyle/>
        <a:p>
          <a:endParaRPr lang="en-US" sz="1800" dirty="0">
            <a:solidFill>
              <a:schemeClr val="bg1"/>
            </a:solidFill>
          </a:endParaRPr>
        </a:p>
      </dgm:t>
    </dgm:pt>
    <dgm:pt modelId="{ACD684FE-EF20-4AB6-80C6-04113748D98A}" type="parTrans" cxnId="{8E44C33D-4028-4F83-BDCE-D27BF352CA6A}">
      <dgm:prSet/>
      <dgm:spPr/>
      <dgm:t>
        <a:bodyPr/>
        <a:lstStyle/>
        <a:p>
          <a:endParaRPr lang="en-US" sz="6600">
            <a:solidFill>
              <a:schemeClr val="bg1"/>
            </a:solidFill>
          </a:endParaRPr>
        </a:p>
      </dgm:t>
    </dgm:pt>
    <dgm:pt modelId="{0E7F7627-126C-43BF-8590-2689563B8DC2}" type="sibTrans" cxnId="{8E44C33D-4028-4F83-BDCE-D27BF352CA6A}">
      <dgm:prSet/>
      <dgm:spPr/>
      <dgm:t>
        <a:bodyPr/>
        <a:lstStyle/>
        <a:p>
          <a:endParaRPr lang="en-US" sz="6600">
            <a:solidFill>
              <a:schemeClr val="bg1"/>
            </a:solidFill>
          </a:endParaRPr>
        </a:p>
      </dgm:t>
    </dgm:pt>
    <dgm:pt modelId="{54E3DAC0-E700-4620-83A3-30DEBAD5E004}">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Pricing</a:t>
          </a:r>
          <a:endParaRPr lang="en-US" sz="2000" dirty="0">
            <a:solidFill>
              <a:schemeClr val="bg1"/>
            </a:solidFill>
          </a:endParaRPr>
        </a:p>
      </dgm:t>
    </dgm:pt>
    <dgm:pt modelId="{2CD329AC-D4CB-4EA7-B591-1E1378284833}" type="parTrans" cxnId="{66FF0BC2-9CFD-4BB1-B049-40F180D22346}">
      <dgm:prSet/>
      <dgm:spPr/>
      <dgm:t>
        <a:bodyPr/>
        <a:lstStyle/>
        <a:p>
          <a:endParaRPr lang="en-US" sz="6600">
            <a:solidFill>
              <a:schemeClr val="bg1"/>
            </a:solidFill>
          </a:endParaRPr>
        </a:p>
      </dgm:t>
    </dgm:pt>
    <dgm:pt modelId="{702F7A06-24A7-4559-B4FC-4104DD213447}" type="sibTrans" cxnId="{66FF0BC2-9CFD-4BB1-B049-40F180D22346}">
      <dgm:prSet/>
      <dgm:spPr/>
      <dgm:t>
        <a:bodyPr/>
        <a:lstStyle/>
        <a:p>
          <a:endParaRPr lang="en-US" sz="6600">
            <a:solidFill>
              <a:schemeClr val="bg1"/>
            </a:solidFill>
          </a:endParaRPr>
        </a:p>
      </dgm:t>
    </dgm:pt>
    <dgm:pt modelId="{0B22E6F1-3E25-41ED-A5AD-B22F7E3F982B}">
      <dgm:prSet custT="1"/>
      <dgm:spPr>
        <a:solidFill>
          <a:schemeClr val="accent3">
            <a:lumMod val="75000"/>
            <a:alpha val="90000"/>
          </a:schemeClr>
        </a:solidFill>
        <a:ln>
          <a:solidFill>
            <a:schemeClr val="accent5"/>
          </a:solidFill>
        </a:ln>
      </dgm:spPr>
      <dgm:t>
        <a:bodyPr/>
        <a:lstStyle/>
        <a:p>
          <a:endParaRPr lang="en-US" sz="1600" dirty="0">
            <a:solidFill>
              <a:schemeClr val="bg1"/>
            </a:solidFill>
          </a:endParaRPr>
        </a:p>
      </dgm:t>
    </dgm:pt>
    <dgm:pt modelId="{8BEC57BA-BF44-487A-9075-A9ABA7025AB8}" type="parTrans" cxnId="{9B452595-8AC3-44E3-A3CD-133D4E712160}">
      <dgm:prSet/>
      <dgm:spPr/>
      <dgm:t>
        <a:bodyPr/>
        <a:lstStyle/>
        <a:p>
          <a:endParaRPr lang="en-US"/>
        </a:p>
      </dgm:t>
    </dgm:pt>
    <dgm:pt modelId="{D7C59C86-DCCA-4F61-99D7-E272528703A8}" type="sibTrans" cxnId="{9B452595-8AC3-44E3-A3CD-133D4E712160}">
      <dgm:prSet/>
      <dgm:spPr/>
      <dgm:t>
        <a:bodyPr/>
        <a:lstStyle/>
        <a:p>
          <a:endParaRPr lang="en-US"/>
        </a:p>
      </dgm:t>
    </dgm:pt>
    <dgm:pt modelId="{B3B0DDA8-A73A-4A99-A5A5-1037063583FA}">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Inventory</a:t>
          </a:r>
          <a:endParaRPr lang="en-US" sz="1975" dirty="0">
            <a:solidFill>
              <a:schemeClr val="bg1"/>
            </a:solidFill>
          </a:endParaRPr>
        </a:p>
      </dgm:t>
    </dgm:pt>
    <dgm:pt modelId="{4BA1F112-B88F-4060-9D9C-3B65C4C9A756}" type="parTrans" cxnId="{4D54FAE5-9DDB-430A-87C0-AD150DAFFD72}">
      <dgm:prSet/>
      <dgm:spPr/>
      <dgm:t>
        <a:bodyPr/>
        <a:lstStyle/>
        <a:p>
          <a:endParaRPr lang="en-US"/>
        </a:p>
      </dgm:t>
    </dgm:pt>
    <dgm:pt modelId="{BA02BFF5-7F75-421D-800E-D64440FED4DB}" type="sibTrans" cxnId="{4D54FAE5-9DDB-430A-87C0-AD150DAFFD72}">
      <dgm:prSet/>
      <dgm:spPr/>
      <dgm:t>
        <a:bodyPr/>
        <a:lstStyle/>
        <a:p>
          <a:endParaRPr lang="en-US"/>
        </a:p>
      </dgm:t>
    </dgm:pt>
    <dgm:pt modelId="{63CEC760-FCE5-4D18-972B-98F4A4B3CE65}">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Technology</a:t>
          </a:r>
          <a:endParaRPr lang="en-US" sz="2000" dirty="0">
            <a:solidFill>
              <a:schemeClr val="bg1"/>
            </a:solidFill>
          </a:endParaRPr>
        </a:p>
      </dgm:t>
    </dgm:pt>
    <dgm:pt modelId="{2DABDB16-D038-4B8F-B8DF-AB9F14909A23}" type="parTrans" cxnId="{5C916719-3F10-4ED6-BF73-73AC17E223D2}">
      <dgm:prSet/>
      <dgm:spPr/>
      <dgm:t>
        <a:bodyPr/>
        <a:lstStyle/>
        <a:p>
          <a:endParaRPr lang="en-US"/>
        </a:p>
      </dgm:t>
    </dgm:pt>
    <dgm:pt modelId="{F9F582A9-80FE-41FE-BBC9-1BC9FA9DC10A}" type="sibTrans" cxnId="{5C916719-3F10-4ED6-BF73-73AC17E223D2}">
      <dgm:prSet/>
      <dgm:spPr/>
      <dgm:t>
        <a:bodyPr/>
        <a:lstStyle/>
        <a:p>
          <a:endParaRPr lang="en-US"/>
        </a:p>
      </dgm:t>
    </dgm:pt>
    <dgm:pt modelId="{6F89398D-1FD1-49D3-AE53-67CFACA6554E}">
      <dgm:prSet phldrT="[Tex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Customer Acquisition</a:t>
          </a:r>
          <a:endParaRPr lang="en-US" sz="2000" dirty="0">
            <a:solidFill>
              <a:schemeClr val="bg1"/>
            </a:solidFill>
          </a:endParaRPr>
        </a:p>
      </dgm:t>
    </dgm:pt>
    <dgm:pt modelId="{F3CF8C54-1C14-4720-86EE-8FAE9324C9F1}" type="parTrans" cxnId="{335F5105-2C10-4421-AC48-93B18A77B98A}">
      <dgm:prSet/>
      <dgm:spPr/>
      <dgm:t>
        <a:bodyPr/>
        <a:lstStyle/>
        <a:p>
          <a:endParaRPr lang="en-US"/>
        </a:p>
      </dgm:t>
    </dgm:pt>
    <dgm:pt modelId="{CDD49C8B-E526-42CD-9997-B4AB716B5057}" type="sibTrans" cxnId="{335F5105-2C10-4421-AC48-93B18A77B98A}">
      <dgm:prSet/>
      <dgm:spPr/>
      <dgm:t>
        <a:bodyPr/>
        <a:lstStyle/>
        <a:p>
          <a:endParaRPr lang="en-US"/>
        </a:p>
      </dgm:t>
    </dgm:pt>
    <dgm:pt modelId="{FBA64F0C-FB63-4052-80F2-172B58871987}">
      <dgm:prSet phldrT="[Text]" custT="1"/>
      <dgm:spPr>
        <a:solidFill>
          <a:schemeClr val="accent3">
            <a:lumMod val="75000"/>
            <a:alpha val="90000"/>
          </a:schemeClr>
        </a:solidFill>
        <a:ln>
          <a:solidFill>
            <a:schemeClr val="accent5"/>
          </a:solidFill>
        </a:ln>
      </dgm:spPr>
      <dgm:t>
        <a:bodyPr/>
        <a:lstStyle/>
        <a:p>
          <a:r>
            <a:rPr lang="en-US" sz="2000" dirty="0" smtClean="0">
              <a:solidFill>
                <a:schemeClr val="bg1"/>
              </a:solidFill>
            </a:rPr>
            <a:t>Customer Behavior</a:t>
          </a:r>
          <a:endParaRPr lang="en-US" sz="2000" dirty="0">
            <a:solidFill>
              <a:schemeClr val="bg1"/>
            </a:solidFill>
          </a:endParaRPr>
        </a:p>
      </dgm:t>
    </dgm:pt>
    <dgm:pt modelId="{864BAF99-DC14-443B-9D16-782D1708933E}" type="parTrans" cxnId="{ABBA9A26-0026-4C0B-BB00-73A9ED67A8F3}">
      <dgm:prSet/>
      <dgm:spPr/>
      <dgm:t>
        <a:bodyPr/>
        <a:lstStyle/>
        <a:p>
          <a:endParaRPr lang="en-US"/>
        </a:p>
      </dgm:t>
    </dgm:pt>
    <dgm:pt modelId="{5C2484B3-D969-486D-B337-71ED991A402E}" type="sibTrans" cxnId="{ABBA9A26-0026-4C0B-BB00-73A9ED67A8F3}">
      <dgm:prSet/>
      <dgm:spPr/>
      <dgm:t>
        <a:bodyPr/>
        <a:lstStyle/>
        <a:p>
          <a:endParaRPr lang="en-US"/>
        </a:p>
      </dgm:t>
    </dgm:pt>
    <dgm:pt modelId="{A55F1413-503E-4BC6-8E19-26169D135942}">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Merchandise Planning</a:t>
          </a:r>
          <a:endParaRPr lang="en-US" sz="1975" dirty="0">
            <a:solidFill>
              <a:schemeClr val="bg1"/>
            </a:solidFill>
          </a:endParaRPr>
        </a:p>
      </dgm:t>
    </dgm:pt>
    <dgm:pt modelId="{765C658D-4874-45B7-8FF8-815BCDC12EC4}" type="parTrans" cxnId="{F514ADCD-1972-4325-8242-C2017E7870EA}">
      <dgm:prSet/>
      <dgm:spPr/>
      <dgm:t>
        <a:bodyPr/>
        <a:lstStyle/>
        <a:p>
          <a:endParaRPr lang="en-US"/>
        </a:p>
      </dgm:t>
    </dgm:pt>
    <dgm:pt modelId="{62F7DB12-0C18-4202-855A-1947D90BE72F}" type="sibTrans" cxnId="{F514ADCD-1972-4325-8242-C2017E7870EA}">
      <dgm:prSet/>
      <dgm:spPr/>
      <dgm:t>
        <a:bodyPr/>
        <a:lstStyle/>
        <a:p>
          <a:endParaRPr lang="en-US"/>
        </a:p>
      </dgm:t>
    </dgm:pt>
    <dgm:pt modelId="{F1F3DBEA-EDC1-4B32-8A6B-129152FD36A9}">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Store Maintenance</a:t>
          </a:r>
          <a:endParaRPr lang="en-US" sz="1975" dirty="0">
            <a:solidFill>
              <a:schemeClr val="bg1"/>
            </a:solidFill>
          </a:endParaRPr>
        </a:p>
      </dgm:t>
    </dgm:pt>
    <dgm:pt modelId="{5794EFA6-AE93-48B6-A93C-27BBAE8DAD38}" type="parTrans" cxnId="{C01960A9-E4F0-4DCB-8413-F38B480C7331}">
      <dgm:prSet/>
      <dgm:spPr/>
      <dgm:t>
        <a:bodyPr/>
        <a:lstStyle/>
        <a:p>
          <a:endParaRPr lang="en-US"/>
        </a:p>
      </dgm:t>
    </dgm:pt>
    <dgm:pt modelId="{033851F6-6454-4C0B-BA2D-47E6A32432BB}" type="sibTrans" cxnId="{C01960A9-E4F0-4DCB-8413-F38B480C7331}">
      <dgm:prSet/>
      <dgm:spPr/>
      <dgm:t>
        <a:bodyPr/>
        <a:lstStyle/>
        <a:p>
          <a:endParaRPr lang="en-US"/>
        </a:p>
      </dgm:t>
    </dgm:pt>
    <dgm:pt modelId="{3998B3EA-7E99-42C4-BB53-62F583D21586}">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Home Delivery</a:t>
          </a:r>
          <a:endParaRPr lang="en-US" sz="2000" dirty="0">
            <a:solidFill>
              <a:schemeClr val="bg1"/>
            </a:solidFill>
          </a:endParaRPr>
        </a:p>
      </dgm:t>
    </dgm:pt>
    <dgm:pt modelId="{4E4AA385-14A1-4832-9F7D-B88B0C5CEEA4}" type="parTrans" cxnId="{D3A532A8-C03D-4970-ADED-3D44F859976D}">
      <dgm:prSet/>
      <dgm:spPr/>
      <dgm:t>
        <a:bodyPr/>
        <a:lstStyle/>
        <a:p>
          <a:endParaRPr lang="en-US"/>
        </a:p>
      </dgm:t>
    </dgm:pt>
    <dgm:pt modelId="{B7F7D892-5F1A-40BD-80EB-4458F53B1246}" type="sibTrans" cxnId="{D3A532A8-C03D-4970-ADED-3D44F859976D}">
      <dgm:prSet/>
      <dgm:spPr/>
      <dgm:t>
        <a:bodyPr/>
        <a:lstStyle/>
        <a:p>
          <a:endParaRPr lang="en-US"/>
        </a:p>
      </dgm:t>
    </dgm:pt>
    <dgm:pt modelId="{FF7A87FD-8699-4A66-A454-262C4B56C449}" type="pres">
      <dgm:prSet presAssocID="{37A1AAA5-CD0C-4B01-9FAE-223D966A6650}" presName="diagram" presStyleCnt="0">
        <dgm:presLayoutVars>
          <dgm:dir/>
          <dgm:animLvl val="lvl"/>
          <dgm:resizeHandles val="exact"/>
        </dgm:presLayoutVars>
      </dgm:prSet>
      <dgm:spPr/>
      <dgm:t>
        <a:bodyPr/>
        <a:lstStyle/>
        <a:p>
          <a:endParaRPr lang="en-US"/>
        </a:p>
      </dgm:t>
    </dgm:pt>
    <dgm:pt modelId="{CEC51111-EFD2-4054-9CC8-360A75696458}" type="pres">
      <dgm:prSet presAssocID="{ECAA66F3-B372-4633-B21A-5A4CD902AD35}" presName="compNode" presStyleCnt="0"/>
      <dgm:spPr/>
    </dgm:pt>
    <dgm:pt modelId="{0B99D6DC-2047-4B0F-B5BF-E7452EA7F22D}" type="pres">
      <dgm:prSet presAssocID="{ECAA66F3-B372-4633-B21A-5A4CD902AD35}" presName="childRect" presStyleLbl="bgAcc1" presStyleIdx="0" presStyleCnt="4">
        <dgm:presLayoutVars>
          <dgm:bulletEnabled val="1"/>
        </dgm:presLayoutVars>
      </dgm:prSet>
      <dgm:spPr/>
      <dgm:t>
        <a:bodyPr/>
        <a:lstStyle/>
        <a:p>
          <a:endParaRPr lang="en-US"/>
        </a:p>
      </dgm:t>
    </dgm:pt>
    <dgm:pt modelId="{617009FC-1C87-403C-815C-956933930365}" type="pres">
      <dgm:prSet presAssocID="{ECAA66F3-B372-4633-B21A-5A4CD902AD35}" presName="parentText" presStyleLbl="node1" presStyleIdx="0" presStyleCnt="0">
        <dgm:presLayoutVars>
          <dgm:chMax val="0"/>
          <dgm:bulletEnabled val="1"/>
        </dgm:presLayoutVars>
      </dgm:prSet>
      <dgm:spPr/>
      <dgm:t>
        <a:bodyPr/>
        <a:lstStyle/>
        <a:p>
          <a:endParaRPr lang="en-US"/>
        </a:p>
      </dgm:t>
    </dgm:pt>
    <dgm:pt modelId="{E97F1D7F-D426-4430-ABE3-91F1C03EB6CF}" type="pres">
      <dgm:prSet presAssocID="{ECAA66F3-B372-4633-B21A-5A4CD902AD35}" presName="parentRect" presStyleLbl="alignNode1" presStyleIdx="0" presStyleCnt="4"/>
      <dgm:spPr/>
      <dgm:t>
        <a:bodyPr/>
        <a:lstStyle/>
        <a:p>
          <a:endParaRPr lang="en-US"/>
        </a:p>
      </dgm:t>
    </dgm:pt>
    <dgm:pt modelId="{F2A30857-8E46-419E-984E-366C392770D9}" type="pres">
      <dgm:prSet presAssocID="{ECAA66F3-B372-4633-B21A-5A4CD902AD35}" presName="adorn" presStyleLbl="fgAccFollowNode1" presStyleIdx="0" presStyleCnt="4"/>
      <dgm:spPr>
        <a:solidFill>
          <a:schemeClr val="accent3">
            <a:lumMod val="75000"/>
            <a:alpha val="90000"/>
          </a:schemeClr>
        </a:solidFill>
      </dgm:spPr>
      <dgm:t>
        <a:bodyPr/>
        <a:lstStyle/>
        <a:p>
          <a:endParaRPr lang="en-US"/>
        </a:p>
      </dgm:t>
    </dgm:pt>
    <dgm:pt modelId="{E53E0FA0-0F3B-47B8-BC1F-BEB5B2DA532B}" type="pres">
      <dgm:prSet presAssocID="{C6C46DC4-79DC-4A6E-9F38-D11E7D6AE9B5}" presName="sibTrans" presStyleLbl="sibTrans2D1" presStyleIdx="0" presStyleCnt="0"/>
      <dgm:spPr/>
      <dgm:t>
        <a:bodyPr/>
        <a:lstStyle/>
        <a:p>
          <a:endParaRPr lang="en-US"/>
        </a:p>
      </dgm:t>
    </dgm:pt>
    <dgm:pt modelId="{57563929-03A5-4D42-913D-11499637E8D4}" type="pres">
      <dgm:prSet presAssocID="{31F00FC6-648F-4E8D-82B2-B839D643ADF3}" presName="compNode" presStyleCnt="0"/>
      <dgm:spPr/>
    </dgm:pt>
    <dgm:pt modelId="{780C2DCA-F2AA-44E9-8AB9-2833DC15A8D5}" type="pres">
      <dgm:prSet presAssocID="{31F00FC6-648F-4E8D-82B2-B839D643ADF3}" presName="childRect" presStyleLbl="bgAcc1" presStyleIdx="1" presStyleCnt="4">
        <dgm:presLayoutVars>
          <dgm:bulletEnabled val="1"/>
        </dgm:presLayoutVars>
      </dgm:prSet>
      <dgm:spPr/>
      <dgm:t>
        <a:bodyPr/>
        <a:lstStyle/>
        <a:p>
          <a:endParaRPr lang="en-US"/>
        </a:p>
      </dgm:t>
    </dgm:pt>
    <dgm:pt modelId="{79847F04-395E-4333-84D9-583222F7B088}" type="pres">
      <dgm:prSet presAssocID="{31F00FC6-648F-4E8D-82B2-B839D643ADF3}" presName="parentText" presStyleLbl="node1" presStyleIdx="0" presStyleCnt="0">
        <dgm:presLayoutVars>
          <dgm:chMax val="0"/>
          <dgm:bulletEnabled val="1"/>
        </dgm:presLayoutVars>
      </dgm:prSet>
      <dgm:spPr/>
      <dgm:t>
        <a:bodyPr/>
        <a:lstStyle/>
        <a:p>
          <a:endParaRPr lang="en-US"/>
        </a:p>
      </dgm:t>
    </dgm:pt>
    <dgm:pt modelId="{B4705481-624D-40B9-AB63-011E9998024D}" type="pres">
      <dgm:prSet presAssocID="{31F00FC6-648F-4E8D-82B2-B839D643ADF3}" presName="parentRect" presStyleLbl="alignNode1" presStyleIdx="1" presStyleCnt="4"/>
      <dgm:spPr/>
      <dgm:t>
        <a:bodyPr/>
        <a:lstStyle/>
        <a:p>
          <a:endParaRPr lang="en-US"/>
        </a:p>
      </dgm:t>
    </dgm:pt>
    <dgm:pt modelId="{AEC5AEFA-478A-4D16-BE59-2BD854DB8E4F}" type="pres">
      <dgm:prSet presAssocID="{31F00FC6-648F-4E8D-82B2-B839D643ADF3}" presName="adorn" presStyleLbl="fgAccFollowNode1" presStyleIdx="1" presStyleCnt="4"/>
      <dgm:spPr>
        <a:solidFill>
          <a:schemeClr val="accent4">
            <a:lumMod val="75000"/>
            <a:alpha val="90000"/>
          </a:schemeClr>
        </a:solidFill>
      </dgm:spPr>
      <dgm:t>
        <a:bodyPr/>
        <a:lstStyle/>
        <a:p>
          <a:endParaRPr lang="en-US"/>
        </a:p>
      </dgm:t>
    </dgm:pt>
    <dgm:pt modelId="{FA4A0156-903C-4E98-BFB2-AF99B8FEC1F0}" type="pres">
      <dgm:prSet presAssocID="{56B03853-1F93-498E-858B-C907092297E7}" presName="sibTrans" presStyleLbl="sibTrans2D1" presStyleIdx="0" presStyleCnt="0"/>
      <dgm:spPr/>
      <dgm:t>
        <a:bodyPr/>
        <a:lstStyle/>
        <a:p>
          <a:endParaRPr lang="en-US"/>
        </a:p>
      </dgm:t>
    </dgm:pt>
    <dgm:pt modelId="{3227B2E2-B6F8-4E3C-836F-908F84107091}" type="pres">
      <dgm:prSet presAssocID="{1B97F4D1-569F-4966-B7D5-78785A4252A8}" presName="compNode" presStyleCnt="0"/>
      <dgm:spPr/>
    </dgm:pt>
    <dgm:pt modelId="{5B3989D5-D47B-480B-A97F-F671D81EF974}" type="pres">
      <dgm:prSet presAssocID="{1B97F4D1-569F-4966-B7D5-78785A4252A8}" presName="childRect" presStyleLbl="bgAcc1" presStyleIdx="2" presStyleCnt="4">
        <dgm:presLayoutVars>
          <dgm:bulletEnabled val="1"/>
        </dgm:presLayoutVars>
      </dgm:prSet>
      <dgm:spPr/>
      <dgm:t>
        <a:bodyPr/>
        <a:lstStyle/>
        <a:p>
          <a:endParaRPr lang="en-US"/>
        </a:p>
      </dgm:t>
    </dgm:pt>
    <dgm:pt modelId="{F22C4C47-7CB9-4D1D-BABA-E1B9F540EDB1}" type="pres">
      <dgm:prSet presAssocID="{1B97F4D1-569F-4966-B7D5-78785A4252A8}" presName="parentText" presStyleLbl="node1" presStyleIdx="0" presStyleCnt="0">
        <dgm:presLayoutVars>
          <dgm:chMax val="0"/>
          <dgm:bulletEnabled val="1"/>
        </dgm:presLayoutVars>
      </dgm:prSet>
      <dgm:spPr/>
      <dgm:t>
        <a:bodyPr/>
        <a:lstStyle/>
        <a:p>
          <a:endParaRPr lang="en-US"/>
        </a:p>
      </dgm:t>
    </dgm:pt>
    <dgm:pt modelId="{09868F9C-96BA-489B-A80D-A3223AB72670}" type="pres">
      <dgm:prSet presAssocID="{1B97F4D1-569F-4966-B7D5-78785A4252A8}" presName="parentRect" presStyleLbl="alignNode1" presStyleIdx="2" presStyleCnt="4"/>
      <dgm:spPr/>
      <dgm:t>
        <a:bodyPr/>
        <a:lstStyle/>
        <a:p>
          <a:endParaRPr lang="en-US"/>
        </a:p>
      </dgm:t>
    </dgm:pt>
    <dgm:pt modelId="{07E4E4BE-FA09-4112-ACBB-3685E1B17237}" type="pres">
      <dgm:prSet presAssocID="{1B97F4D1-569F-4966-B7D5-78785A4252A8}" presName="adorn" presStyleLbl="fgAccFollowNode1" presStyleIdx="2" presStyleCnt="4"/>
      <dgm:spPr>
        <a:solidFill>
          <a:schemeClr val="accent3">
            <a:lumMod val="75000"/>
            <a:alpha val="90000"/>
          </a:schemeClr>
        </a:solidFill>
      </dgm:spPr>
      <dgm:t>
        <a:bodyPr/>
        <a:lstStyle/>
        <a:p>
          <a:endParaRPr lang="en-US"/>
        </a:p>
      </dgm:t>
    </dgm:pt>
    <dgm:pt modelId="{692EAD69-4AAE-497D-B1B6-93B657F3ED73}" type="pres">
      <dgm:prSet presAssocID="{292CC111-B73E-4C26-9B87-B735ACEFA597}" presName="sibTrans" presStyleLbl="sibTrans2D1" presStyleIdx="0" presStyleCnt="0"/>
      <dgm:spPr/>
      <dgm:t>
        <a:bodyPr/>
        <a:lstStyle/>
        <a:p>
          <a:endParaRPr lang="en-US"/>
        </a:p>
      </dgm:t>
    </dgm:pt>
    <dgm:pt modelId="{E4DE7CB6-7E14-4C86-BF62-A943520087B0}" type="pres">
      <dgm:prSet presAssocID="{3A5EBE92-D935-47D0-AE3A-E7350629BA86}" presName="compNode" presStyleCnt="0"/>
      <dgm:spPr/>
    </dgm:pt>
    <dgm:pt modelId="{5799B1F5-C36B-4571-81A2-BD82A0AE9A8E}" type="pres">
      <dgm:prSet presAssocID="{3A5EBE92-D935-47D0-AE3A-E7350629BA86}" presName="childRect" presStyleLbl="bgAcc1" presStyleIdx="3" presStyleCnt="4">
        <dgm:presLayoutVars>
          <dgm:bulletEnabled val="1"/>
        </dgm:presLayoutVars>
      </dgm:prSet>
      <dgm:spPr/>
      <dgm:t>
        <a:bodyPr/>
        <a:lstStyle/>
        <a:p>
          <a:endParaRPr lang="en-US"/>
        </a:p>
      </dgm:t>
    </dgm:pt>
    <dgm:pt modelId="{970B3975-F025-4632-B830-C276992BBD24}" type="pres">
      <dgm:prSet presAssocID="{3A5EBE92-D935-47D0-AE3A-E7350629BA86}" presName="parentText" presStyleLbl="node1" presStyleIdx="0" presStyleCnt="0">
        <dgm:presLayoutVars>
          <dgm:chMax val="0"/>
          <dgm:bulletEnabled val="1"/>
        </dgm:presLayoutVars>
      </dgm:prSet>
      <dgm:spPr/>
      <dgm:t>
        <a:bodyPr/>
        <a:lstStyle/>
        <a:p>
          <a:endParaRPr lang="en-US"/>
        </a:p>
      </dgm:t>
    </dgm:pt>
    <dgm:pt modelId="{BBBB7652-D917-4173-A744-664DD1F1B868}" type="pres">
      <dgm:prSet presAssocID="{3A5EBE92-D935-47D0-AE3A-E7350629BA86}" presName="parentRect" presStyleLbl="alignNode1" presStyleIdx="3" presStyleCnt="4"/>
      <dgm:spPr/>
      <dgm:t>
        <a:bodyPr/>
        <a:lstStyle/>
        <a:p>
          <a:endParaRPr lang="en-US"/>
        </a:p>
      </dgm:t>
    </dgm:pt>
    <dgm:pt modelId="{C464C8C8-A86B-4CC5-9A5F-8DA7D030EF78}" type="pres">
      <dgm:prSet presAssocID="{3A5EBE92-D935-47D0-AE3A-E7350629BA86}" presName="adorn" presStyleLbl="fgAccFollowNode1" presStyleIdx="3" presStyleCnt="4"/>
      <dgm:spPr>
        <a:solidFill>
          <a:schemeClr val="accent4">
            <a:lumMod val="75000"/>
            <a:alpha val="90000"/>
          </a:schemeClr>
        </a:solidFill>
      </dgm:spPr>
      <dgm:t>
        <a:bodyPr/>
        <a:lstStyle/>
        <a:p>
          <a:endParaRPr lang="en-US"/>
        </a:p>
      </dgm:t>
    </dgm:pt>
  </dgm:ptLst>
  <dgm:cxnLst>
    <dgm:cxn modelId="{6A22D899-DD06-44E0-8493-797EF298DFA4}" srcId="{ECAA66F3-B372-4633-B21A-5A4CD902AD35}" destId="{65CC8C24-7559-4B30-AD5C-D9CB0DBC7D80}" srcOrd="0" destOrd="0" parTransId="{4C0B8B65-F3F8-47D8-810C-733180F898A6}" sibTransId="{06234245-F244-4E1E-AEB5-4DAF44CA9340}"/>
    <dgm:cxn modelId="{5C916719-3F10-4ED6-BF73-73AC17E223D2}" srcId="{3A5EBE92-D935-47D0-AE3A-E7350629BA86}" destId="{63CEC760-FCE5-4D18-972B-98F4A4B3CE65}" srcOrd="1" destOrd="0" parTransId="{2DABDB16-D038-4B8F-B8DF-AB9F14909A23}" sibTransId="{F9F582A9-80FE-41FE-BBC9-1BC9FA9DC10A}"/>
    <dgm:cxn modelId="{960F8F9F-0A1F-4943-90A7-DFFE3741FEFD}" type="presOf" srcId="{3998B3EA-7E99-42C4-BB53-62F583D21586}" destId="{5799B1F5-C36B-4571-81A2-BD82A0AE9A8E}" srcOrd="0" destOrd="2" presId="urn:microsoft.com/office/officeart/2005/8/layout/bList2"/>
    <dgm:cxn modelId="{61BCBDF0-B9C5-479E-81D0-DFB8F1963CDC}" type="presOf" srcId="{292CC111-B73E-4C26-9B87-B735ACEFA597}" destId="{692EAD69-4AAE-497D-B1B6-93B657F3ED73}" srcOrd="0" destOrd="0" presId="urn:microsoft.com/office/officeart/2005/8/layout/bList2"/>
    <dgm:cxn modelId="{84115D9A-779C-4EE0-BD94-7E4903C46B2D}" type="presOf" srcId="{ECAA66F3-B372-4633-B21A-5A4CD902AD35}" destId="{617009FC-1C87-403C-815C-956933930365}" srcOrd="0" destOrd="0" presId="urn:microsoft.com/office/officeart/2005/8/layout/bList2"/>
    <dgm:cxn modelId="{9B452595-8AC3-44E3-A3CD-133D4E712160}" srcId="{1B97F4D1-569F-4966-B7D5-78785A4252A8}" destId="{0B22E6F1-3E25-41ED-A5AD-B22F7E3F982B}" srcOrd="3" destOrd="0" parTransId="{8BEC57BA-BF44-487A-9075-A9ABA7025AB8}" sibTransId="{D7C59C86-DCCA-4F61-99D7-E272528703A8}"/>
    <dgm:cxn modelId="{FDA22BB2-A2A7-417C-9F73-ED50FA3883DC}" srcId="{37A1AAA5-CD0C-4B01-9FAE-223D966A6650}" destId="{ECAA66F3-B372-4633-B21A-5A4CD902AD35}" srcOrd="0" destOrd="0" parTransId="{8E381C96-5715-42F7-A497-C26B913EBC01}" sibTransId="{C6C46DC4-79DC-4A6E-9F38-D11E7D6AE9B5}"/>
    <dgm:cxn modelId="{6A1AA758-7C3D-426D-9B7B-A9D0A3F26578}" type="presOf" srcId="{31F00FC6-648F-4E8D-82B2-B839D643ADF3}" destId="{79847F04-395E-4333-84D9-583222F7B088}" srcOrd="0" destOrd="0" presId="urn:microsoft.com/office/officeart/2005/8/layout/bList2"/>
    <dgm:cxn modelId="{4D54FAE5-9DDB-430A-87C0-AD150DAFFD72}" srcId="{1B97F4D1-569F-4966-B7D5-78785A4252A8}" destId="{B3B0DDA8-A73A-4A99-A5A5-1037063583FA}" srcOrd="0" destOrd="0" parTransId="{4BA1F112-B88F-4060-9D9C-3B65C4C9A756}" sibTransId="{BA02BFF5-7F75-421D-800E-D64440FED4DB}"/>
    <dgm:cxn modelId="{87207074-8A94-4CBA-8381-F39E389362B5}" srcId="{37A1AAA5-CD0C-4B01-9FAE-223D966A6650}" destId="{3A5EBE92-D935-47D0-AE3A-E7350629BA86}" srcOrd="3" destOrd="0" parTransId="{31871B53-FAE8-49CA-803D-F5C770FD312A}" sibTransId="{489CCC72-CDC7-46BF-9C7F-776BA6DEE6A3}"/>
    <dgm:cxn modelId="{93CDFBA7-5432-431C-A4E4-4EE9501F0ACB}" type="presOf" srcId="{65CC8C24-7559-4B30-AD5C-D9CB0DBC7D80}" destId="{0B99D6DC-2047-4B0F-B5BF-E7452EA7F22D}" srcOrd="0" destOrd="0" presId="urn:microsoft.com/office/officeart/2005/8/layout/bList2"/>
    <dgm:cxn modelId="{4A7DFEFF-F50B-4F0E-A956-30205C70E5B9}" srcId="{37A1AAA5-CD0C-4B01-9FAE-223D966A6650}" destId="{31F00FC6-648F-4E8D-82B2-B839D643ADF3}" srcOrd="1" destOrd="0" parTransId="{613E0649-58EF-4B36-9D71-19A00BE3BD39}" sibTransId="{56B03853-1F93-498E-858B-C907092297E7}"/>
    <dgm:cxn modelId="{D04EDD50-500A-4CEE-BEAF-03E27D2BC5E4}" type="presOf" srcId="{FAB580B2-03AA-4A8E-B61E-ADEAB6527B6A}" destId="{780C2DCA-F2AA-44E9-8AB9-2833DC15A8D5}" srcOrd="0" destOrd="0" presId="urn:microsoft.com/office/officeart/2005/8/layout/bList2"/>
    <dgm:cxn modelId="{580FFECA-0FF6-41F7-8085-557DF0B0B8DD}" type="presOf" srcId="{37A1AAA5-CD0C-4B01-9FAE-223D966A6650}" destId="{FF7A87FD-8699-4A66-A454-262C4B56C449}" srcOrd="0" destOrd="0" presId="urn:microsoft.com/office/officeart/2005/8/layout/bList2"/>
    <dgm:cxn modelId="{4B636958-1309-4ED1-8668-F71CCD42F4A6}" type="presOf" srcId="{A55F1413-503E-4BC6-8E19-26169D135942}" destId="{5B3989D5-D47B-480B-A97F-F671D81EF974}" srcOrd="0" destOrd="1" presId="urn:microsoft.com/office/officeart/2005/8/layout/bList2"/>
    <dgm:cxn modelId="{95E63CB3-41C2-499B-BF07-4156B94EEF91}" type="presOf" srcId="{0B22E6F1-3E25-41ED-A5AD-B22F7E3F982B}" destId="{5B3989D5-D47B-480B-A97F-F671D81EF974}" srcOrd="0" destOrd="3" presId="urn:microsoft.com/office/officeart/2005/8/layout/bList2"/>
    <dgm:cxn modelId="{4EB36392-273C-4EFB-A0EA-46B67B0047D4}" type="presOf" srcId="{54E3DAC0-E700-4620-83A3-30DEBAD5E004}" destId="{5799B1F5-C36B-4571-81A2-BD82A0AE9A8E}" srcOrd="0" destOrd="0" presId="urn:microsoft.com/office/officeart/2005/8/layout/bList2"/>
    <dgm:cxn modelId="{8295019E-23AE-4CF0-B4A0-A76673270C01}" type="presOf" srcId="{1B97F4D1-569F-4966-B7D5-78785A4252A8}" destId="{F22C4C47-7CB9-4D1D-BABA-E1B9F540EDB1}" srcOrd="0" destOrd="0" presId="urn:microsoft.com/office/officeart/2005/8/layout/bList2"/>
    <dgm:cxn modelId="{019B4553-35A7-4E48-9656-2A03ADB928F0}" type="presOf" srcId="{F1F3DBEA-EDC1-4B32-8A6B-129152FD36A9}" destId="{5B3989D5-D47B-480B-A97F-F671D81EF974}" srcOrd="0" destOrd="2" presId="urn:microsoft.com/office/officeart/2005/8/layout/bList2"/>
    <dgm:cxn modelId="{ABBA9A26-0026-4C0B-BB00-73A9ED67A8F3}" srcId="{ECAA66F3-B372-4633-B21A-5A4CD902AD35}" destId="{FBA64F0C-FB63-4052-80F2-172B58871987}" srcOrd="1" destOrd="0" parTransId="{864BAF99-DC14-443B-9D16-782D1708933E}" sibTransId="{5C2484B3-D969-486D-B337-71ED991A402E}"/>
    <dgm:cxn modelId="{3B8B3B6F-9BDA-4CBB-AFE6-0E3307B4B26C}" type="presOf" srcId="{7173E114-9A71-47A1-9A0B-E27F5D979F5A}" destId="{0B99D6DC-2047-4B0F-B5BF-E7452EA7F22D}" srcOrd="0" destOrd="2" presId="urn:microsoft.com/office/officeart/2005/8/layout/bList2"/>
    <dgm:cxn modelId="{BDCFEE4F-B061-4154-8ED3-FB1C0C71BD10}" srcId="{31F00FC6-648F-4E8D-82B2-B839D643ADF3}" destId="{FAB580B2-03AA-4A8E-B61E-ADEAB6527B6A}" srcOrd="0" destOrd="0" parTransId="{91DD2572-9B61-460F-9A6E-91066677D203}" sibTransId="{2BC208D8-7A17-4779-A2DE-34841D294CCB}"/>
    <dgm:cxn modelId="{C01960A9-E4F0-4DCB-8413-F38B480C7331}" srcId="{1B97F4D1-569F-4966-B7D5-78785A4252A8}" destId="{F1F3DBEA-EDC1-4B32-8A6B-129152FD36A9}" srcOrd="2" destOrd="0" parTransId="{5794EFA6-AE93-48B6-A93C-27BBAE8DAD38}" sibTransId="{033851F6-6454-4C0B-BA2D-47E6A32432BB}"/>
    <dgm:cxn modelId="{06293EE8-38FB-4AA5-AD83-2792071B7645}" type="presOf" srcId="{56B03853-1F93-498E-858B-C907092297E7}" destId="{FA4A0156-903C-4E98-BFB2-AF99B8FEC1F0}" srcOrd="0" destOrd="0" presId="urn:microsoft.com/office/officeart/2005/8/layout/bList2"/>
    <dgm:cxn modelId="{3764E077-0046-41C9-8A8A-CB4878835573}" type="presOf" srcId="{FBA64F0C-FB63-4052-80F2-172B58871987}" destId="{0B99D6DC-2047-4B0F-B5BF-E7452EA7F22D}" srcOrd="0" destOrd="1" presId="urn:microsoft.com/office/officeart/2005/8/layout/bList2"/>
    <dgm:cxn modelId="{66FF0BC2-9CFD-4BB1-B049-40F180D22346}" srcId="{3A5EBE92-D935-47D0-AE3A-E7350629BA86}" destId="{54E3DAC0-E700-4620-83A3-30DEBAD5E004}" srcOrd="0" destOrd="0" parTransId="{2CD329AC-D4CB-4EA7-B591-1E1378284833}" sibTransId="{702F7A06-24A7-4559-B4FC-4104DD213447}"/>
    <dgm:cxn modelId="{EC3605F5-03BF-4CA9-AC8D-B5A0C3755E06}" type="presOf" srcId="{31F00FC6-648F-4E8D-82B2-B839D643ADF3}" destId="{B4705481-624D-40B9-AB63-011E9998024D}" srcOrd="1" destOrd="0" presId="urn:microsoft.com/office/officeart/2005/8/layout/bList2"/>
    <dgm:cxn modelId="{1AAA46C3-9FAA-4C06-990A-3D203B1063A7}" type="presOf" srcId="{1B97F4D1-569F-4966-B7D5-78785A4252A8}" destId="{09868F9C-96BA-489B-A80D-A3223AB72670}" srcOrd="1" destOrd="0" presId="urn:microsoft.com/office/officeart/2005/8/layout/bList2"/>
    <dgm:cxn modelId="{393B36CB-0C43-4CD6-8264-58AF92874913}" type="presOf" srcId="{3A5EBE92-D935-47D0-AE3A-E7350629BA86}" destId="{970B3975-F025-4632-B830-C276992BBD24}" srcOrd="0" destOrd="0" presId="urn:microsoft.com/office/officeart/2005/8/layout/bList2"/>
    <dgm:cxn modelId="{F514ADCD-1972-4325-8242-C2017E7870EA}" srcId="{1B97F4D1-569F-4966-B7D5-78785A4252A8}" destId="{A55F1413-503E-4BC6-8E19-26169D135942}" srcOrd="1" destOrd="0" parTransId="{765C658D-4874-45B7-8FF8-815BCDC12EC4}" sibTransId="{62F7DB12-0C18-4202-855A-1947D90BE72F}"/>
    <dgm:cxn modelId="{85D9567D-41BC-4836-B327-529D6D62D55A}" srcId="{37A1AAA5-CD0C-4B01-9FAE-223D966A6650}" destId="{1B97F4D1-569F-4966-B7D5-78785A4252A8}" srcOrd="2" destOrd="0" parTransId="{A187C22C-9B70-4AC9-B5DE-57F09D49BD3F}" sibTransId="{292CC111-B73E-4C26-9B87-B735ACEFA597}"/>
    <dgm:cxn modelId="{771230BB-8D50-4605-B3DA-C9844B2ACA2C}" type="presOf" srcId="{6F89398D-1FD1-49D3-AE53-67CFACA6554E}" destId="{780C2DCA-F2AA-44E9-8AB9-2833DC15A8D5}" srcOrd="0" destOrd="1" presId="urn:microsoft.com/office/officeart/2005/8/layout/bList2"/>
    <dgm:cxn modelId="{3D63741E-E44B-4B0F-AB61-73F1302B778E}" type="presOf" srcId="{3A5EBE92-D935-47D0-AE3A-E7350629BA86}" destId="{BBBB7652-D917-4173-A744-664DD1F1B868}" srcOrd="1" destOrd="0" presId="urn:microsoft.com/office/officeart/2005/8/layout/bList2"/>
    <dgm:cxn modelId="{7F30D9FD-D79A-474B-8433-C83479E15B83}" type="presOf" srcId="{ECAA66F3-B372-4633-B21A-5A4CD902AD35}" destId="{E97F1D7F-D426-4430-ABE3-91F1C03EB6CF}" srcOrd="1" destOrd="0" presId="urn:microsoft.com/office/officeart/2005/8/layout/bList2"/>
    <dgm:cxn modelId="{01585F32-CF39-4680-B3BA-808BDA5A964E}" type="presOf" srcId="{63CEC760-FCE5-4D18-972B-98F4A4B3CE65}" destId="{5799B1F5-C36B-4571-81A2-BD82A0AE9A8E}" srcOrd="0" destOrd="1" presId="urn:microsoft.com/office/officeart/2005/8/layout/bList2"/>
    <dgm:cxn modelId="{536550A1-AA08-4A62-AD49-08888DFCCA48}" type="presOf" srcId="{B3B0DDA8-A73A-4A99-A5A5-1037063583FA}" destId="{5B3989D5-D47B-480B-A97F-F671D81EF974}" srcOrd="0" destOrd="0" presId="urn:microsoft.com/office/officeart/2005/8/layout/bList2"/>
    <dgm:cxn modelId="{335F5105-2C10-4421-AC48-93B18A77B98A}" srcId="{31F00FC6-648F-4E8D-82B2-B839D643ADF3}" destId="{6F89398D-1FD1-49D3-AE53-67CFACA6554E}" srcOrd="1" destOrd="0" parTransId="{F3CF8C54-1C14-4720-86EE-8FAE9324C9F1}" sibTransId="{CDD49C8B-E526-42CD-9997-B4AB716B5057}"/>
    <dgm:cxn modelId="{8E44C33D-4028-4F83-BDCE-D27BF352CA6A}" srcId="{ECAA66F3-B372-4633-B21A-5A4CD902AD35}" destId="{7173E114-9A71-47A1-9A0B-E27F5D979F5A}" srcOrd="2" destOrd="0" parTransId="{ACD684FE-EF20-4AB6-80C6-04113748D98A}" sibTransId="{0E7F7627-126C-43BF-8590-2689563B8DC2}"/>
    <dgm:cxn modelId="{419AD9CC-C3B5-4240-8410-CF05A8E873D7}" type="presOf" srcId="{C6C46DC4-79DC-4A6E-9F38-D11E7D6AE9B5}" destId="{E53E0FA0-0F3B-47B8-BC1F-BEB5B2DA532B}" srcOrd="0" destOrd="0" presId="urn:microsoft.com/office/officeart/2005/8/layout/bList2"/>
    <dgm:cxn modelId="{D3A532A8-C03D-4970-ADED-3D44F859976D}" srcId="{3A5EBE92-D935-47D0-AE3A-E7350629BA86}" destId="{3998B3EA-7E99-42C4-BB53-62F583D21586}" srcOrd="2" destOrd="0" parTransId="{4E4AA385-14A1-4832-9F7D-B88B0C5CEEA4}" sibTransId="{B7F7D892-5F1A-40BD-80EB-4458F53B1246}"/>
    <dgm:cxn modelId="{9CDBE3B7-4EC3-4C80-98A1-C985B213B9B1}" type="presParOf" srcId="{FF7A87FD-8699-4A66-A454-262C4B56C449}" destId="{CEC51111-EFD2-4054-9CC8-360A75696458}" srcOrd="0" destOrd="0" presId="urn:microsoft.com/office/officeart/2005/8/layout/bList2"/>
    <dgm:cxn modelId="{5D2E9A77-F804-488E-AE1B-8D5F35091336}" type="presParOf" srcId="{CEC51111-EFD2-4054-9CC8-360A75696458}" destId="{0B99D6DC-2047-4B0F-B5BF-E7452EA7F22D}" srcOrd="0" destOrd="0" presId="urn:microsoft.com/office/officeart/2005/8/layout/bList2"/>
    <dgm:cxn modelId="{7D3C6099-33D8-4225-BD51-3BBDF815B24D}" type="presParOf" srcId="{CEC51111-EFD2-4054-9CC8-360A75696458}" destId="{617009FC-1C87-403C-815C-956933930365}" srcOrd="1" destOrd="0" presId="urn:microsoft.com/office/officeart/2005/8/layout/bList2"/>
    <dgm:cxn modelId="{86FEA4A3-0F68-4347-AF65-01AF319F2317}" type="presParOf" srcId="{CEC51111-EFD2-4054-9CC8-360A75696458}" destId="{E97F1D7F-D426-4430-ABE3-91F1C03EB6CF}" srcOrd="2" destOrd="0" presId="urn:microsoft.com/office/officeart/2005/8/layout/bList2"/>
    <dgm:cxn modelId="{BAF0E6F9-615B-4EA2-9F70-7223F82F070E}" type="presParOf" srcId="{CEC51111-EFD2-4054-9CC8-360A75696458}" destId="{F2A30857-8E46-419E-984E-366C392770D9}" srcOrd="3" destOrd="0" presId="urn:microsoft.com/office/officeart/2005/8/layout/bList2"/>
    <dgm:cxn modelId="{C28B7C2C-C226-4C46-9FA1-A719B6483FB8}" type="presParOf" srcId="{FF7A87FD-8699-4A66-A454-262C4B56C449}" destId="{E53E0FA0-0F3B-47B8-BC1F-BEB5B2DA532B}" srcOrd="1" destOrd="0" presId="urn:microsoft.com/office/officeart/2005/8/layout/bList2"/>
    <dgm:cxn modelId="{447AAFE0-7057-4CE4-B40D-A111FC6EEDA1}" type="presParOf" srcId="{FF7A87FD-8699-4A66-A454-262C4B56C449}" destId="{57563929-03A5-4D42-913D-11499637E8D4}" srcOrd="2" destOrd="0" presId="urn:microsoft.com/office/officeart/2005/8/layout/bList2"/>
    <dgm:cxn modelId="{A0EC1DBC-B57F-43B1-897C-A97F8B0906D9}" type="presParOf" srcId="{57563929-03A5-4D42-913D-11499637E8D4}" destId="{780C2DCA-F2AA-44E9-8AB9-2833DC15A8D5}" srcOrd="0" destOrd="0" presId="urn:microsoft.com/office/officeart/2005/8/layout/bList2"/>
    <dgm:cxn modelId="{4A680A2E-9DF0-4FD1-940F-595A99D150F7}" type="presParOf" srcId="{57563929-03A5-4D42-913D-11499637E8D4}" destId="{79847F04-395E-4333-84D9-583222F7B088}" srcOrd="1" destOrd="0" presId="urn:microsoft.com/office/officeart/2005/8/layout/bList2"/>
    <dgm:cxn modelId="{75EAD803-7CCE-42DD-86B1-6BF2B6BDA76F}" type="presParOf" srcId="{57563929-03A5-4D42-913D-11499637E8D4}" destId="{B4705481-624D-40B9-AB63-011E9998024D}" srcOrd="2" destOrd="0" presId="urn:microsoft.com/office/officeart/2005/8/layout/bList2"/>
    <dgm:cxn modelId="{CA03AF13-B25B-4EA2-AE34-92AAB642CE14}" type="presParOf" srcId="{57563929-03A5-4D42-913D-11499637E8D4}" destId="{AEC5AEFA-478A-4D16-BE59-2BD854DB8E4F}" srcOrd="3" destOrd="0" presId="urn:microsoft.com/office/officeart/2005/8/layout/bList2"/>
    <dgm:cxn modelId="{DFEAB7FF-6A39-4BC7-8A76-2E5075BB82E3}" type="presParOf" srcId="{FF7A87FD-8699-4A66-A454-262C4B56C449}" destId="{FA4A0156-903C-4E98-BFB2-AF99B8FEC1F0}" srcOrd="3" destOrd="0" presId="urn:microsoft.com/office/officeart/2005/8/layout/bList2"/>
    <dgm:cxn modelId="{5008AAFF-073C-4A54-9351-C591A75ED3DB}" type="presParOf" srcId="{FF7A87FD-8699-4A66-A454-262C4B56C449}" destId="{3227B2E2-B6F8-4E3C-836F-908F84107091}" srcOrd="4" destOrd="0" presId="urn:microsoft.com/office/officeart/2005/8/layout/bList2"/>
    <dgm:cxn modelId="{4362C91B-25E0-4FFD-B95D-380D04BEB49A}" type="presParOf" srcId="{3227B2E2-B6F8-4E3C-836F-908F84107091}" destId="{5B3989D5-D47B-480B-A97F-F671D81EF974}" srcOrd="0" destOrd="0" presId="urn:microsoft.com/office/officeart/2005/8/layout/bList2"/>
    <dgm:cxn modelId="{8A42EDCF-0038-4211-9FAE-8E999CDDED3C}" type="presParOf" srcId="{3227B2E2-B6F8-4E3C-836F-908F84107091}" destId="{F22C4C47-7CB9-4D1D-BABA-E1B9F540EDB1}" srcOrd="1" destOrd="0" presId="urn:microsoft.com/office/officeart/2005/8/layout/bList2"/>
    <dgm:cxn modelId="{AB6F5486-FC7D-4D89-B74D-A7B679AB77FA}" type="presParOf" srcId="{3227B2E2-B6F8-4E3C-836F-908F84107091}" destId="{09868F9C-96BA-489B-A80D-A3223AB72670}" srcOrd="2" destOrd="0" presId="urn:microsoft.com/office/officeart/2005/8/layout/bList2"/>
    <dgm:cxn modelId="{B1AADC7C-BDC1-45D8-9537-1C850BDC8F4F}" type="presParOf" srcId="{3227B2E2-B6F8-4E3C-836F-908F84107091}" destId="{07E4E4BE-FA09-4112-ACBB-3685E1B17237}" srcOrd="3" destOrd="0" presId="urn:microsoft.com/office/officeart/2005/8/layout/bList2"/>
    <dgm:cxn modelId="{2ACB4A5D-8E49-4688-B351-3197B3A58150}" type="presParOf" srcId="{FF7A87FD-8699-4A66-A454-262C4B56C449}" destId="{692EAD69-4AAE-497D-B1B6-93B657F3ED73}" srcOrd="5" destOrd="0" presId="urn:microsoft.com/office/officeart/2005/8/layout/bList2"/>
    <dgm:cxn modelId="{73FBFCFA-0F86-44D8-9777-2DD9C8047C64}" type="presParOf" srcId="{FF7A87FD-8699-4A66-A454-262C4B56C449}" destId="{E4DE7CB6-7E14-4C86-BF62-A943520087B0}" srcOrd="6" destOrd="0" presId="urn:microsoft.com/office/officeart/2005/8/layout/bList2"/>
    <dgm:cxn modelId="{FC366513-86E4-4D41-8385-F99F5C1764BE}" type="presParOf" srcId="{E4DE7CB6-7E14-4C86-BF62-A943520087B0}" destId="{5799B1F5-C36B-4571-81A2-BD82A0AE9A8E}" srcOrd="0" destOrd="0" presId="urn:microsoft.com/office/officeart/2005/8/layout/bList2"/>
    <dgm:cxn modelId="{57CDB8FF-E79E-4517-8E9E-9CB4840E392A}" type="presParOf" srcId="{E4DE7CB6-7E14-4C86-BF62-A943520087B0}" destId="{970B3975-F025-4632-B830-C276992BBD24}" srcOrd="1" destOrd="0" presId="urn:microsoft.com/office/officeart/2005/8/layout/bList2"/>
    <dgm:cxn modelId="{262826B8-39D5-4862-9366-C71D7E4F37B4}" type="presParOf" srcId="{E4DE7CB6-7E14-4C86-BF62-A943520087B0}" destId="{BBBB7652-D917-4173-A744-664DD1F1B868}" srcOrd="2" destOrd="0" presId="urn:microsoft.com/office/officeart/2005/8/layout/bList2"/>
    <dgm:cxn modelId="{6F11B7FD-FB9E-4991-AC01-D588F4C054C8}" type="presParOf" srcId="{E4DE7CB6-7E14-4C86-BF62-A943520087B0}" destId="{C464C8C8-A86B-4CC5-9A5F-8DA7D030EF7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9D6DC-2047-4B0F-B5BF-E7452EA7F22D}">
      <dsp:nvSpPr>
        <dsp:cNvPr id="0" name=""/>
        <dsp:cNvSpPr/>
      </dsp:nvSpPr>
      <dsp:spPr>
        <a:xfrm>
          <a:off x="1348480" y="3843"/>
          <a:ext cx="2323693" cy="1734587"/>
        </a:xfrm>
        <a:prstGeom prst="round2SameRect">
          <a:avLst>
            <a:gd name="adj1" fmla="val 8000"/>
            <a:gd name="adj2" fmla="val 0"/>
          </a:avLst>
        </a:prstGeom>
        <a:solidFill>
          <a:schemeClr val="accent3">
            <a:lumMod val="75000"/>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Customer Segmentation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Customer Behavior</a:t>
          </a:r>
          <a:endParaRPr lang="en-US" sz="2000" kern="1200" dirty="0">
            <a:solidFill>
              <a:schemeClr val="bg1"/>
            </a:solidFill>
          </a:endParaRPr>
        </a:p>
        <a:p>
          <a:pPr marL="171450" lvl="1" indent="-171450" algn="l" defTabSz="800100">
            <a:lnSpc>
              <a:spcPct val="90000"/>
            </a:lnSpc>
            <a:spcBef>
              <a:spcPct val="0"/>
            </a:spcBef>
            <a:spcAft>
              <a:spcPct val="15000"/>
            </a:spcAft>
            <a:buChar char="••"/>
          </a:pPr>
          <a:endParaRPr lang="en-US" sz="1800" kern="1200" dirty="0">
            <a:solidFill>
              <a:schemeClr val="bg1"/>
            </a:solidFill>
          </a:endParaRPr>
        </a:p>
      </dsp:txBody>
      <dsp:txXfrm>
        <a:off x="1389123" y="44486"/>
        <a:ext cx="2242407" cy="1693944"/>
      </dsp:txXfrm>
    </dsp:sp>
    <dsp:sp modelId="{E97F1D7F-D426-4430-ABE3-91F1C03EB6CF}">
      <dsp:nvSpPr>
        <dsp:cNvPr id="0" name=""/>
        <dsp:cNvSpPr/>
      </dsp:nvSpPr>
      <dsp:spPr>
        <a:xfrm>
          <a:off x="1348480" y="1738431"/>
          <a:ext cx="2323693" cy="745872"/>
        </a:xfrm>
        <a:prstGeom prst="rect">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b="1" kern="1200" dirty="0">
              <a:solidFill>
                <a:schemeClr val="tx1"/>
              </a:solidFill>
            </a:rPr>
            <a:t>Customer</a:t>
          </a:r>
        </a:p>
      </dsp:txBody>
      <dsp:txXfrm>
        <a:off x="1348480" y="1738431"/>
        <a:ext cx="1636403" cy="745872"/>
      </dsp:txXfrm>
    </dsp:sp>
    <dsp:sp modelId="{F2A30857-8E46-419E-984E-366C392770D9}">
      <dsp:nvSpPr>
        <dsp:cNvPr id="0" name=""/>
        <dsp:cNvSpPr/>
      </dsp:nvSpPr>
      <dsp:spPr>
        <a:xfrm>
          <a:off x="3050617" y="1856906"/>
          <a:ext cx="813292" cy="813292"/>
        </a:xfrm>
        <a:prstGeom prst="ellipse">
          <a:avLst/>
        </a:prstGeom>
        <a:solidFill>
          <a:schemeClr val="accent3">
            <a:lumMod val="75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0C2DCA-F2AA-44E9-8AB9-2833DC15A8D5}">
      <dsp:nvSpPr>
        <dsp:cNvPr id="0" name=""/>
        <dsp:cNvSpPr/>
      </dsp:nvSpPr>
      <dsp:spPr>
        <a:xfrm>
          <a:off x="4065398" y="3843"/>
          <a:ext cx="2323693" cy="1734587"/>
        </a:xfrm>
        <a:prstGeom prst="round2SameRect">
          <a:avLst>
            <a:gd name="adj1" fmla="val 8000"/>
            <a:gd name="adj2" fmla="val 0"/>
          </a:avLst>
        </a:prstGeom>
        <a:solidFill>
          <a:schemeClr val="accent4">
            <a:lumMod val="75000"/>
            <a:alpha val="9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Customer Retention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Customer Acquisition</a:t>
          </a:r>
          <a:endParaRPr lang="en-US" sz="2000" kern="1200" dirty="0">
            <a:solidFill>
              <a:schemeClr val="bg1"/>
            </a:solidFill>
          </a:endParaRPr>
        </a:p>
      </dsp:txBody>
      <dsp:txXfrm>
        <a:off x="4106041" y="44486"/>
        <a:ext cx="2242407" cy="1693944"/>
      </dsp:txXfrm>
    </dsp:sp>
    <dsp:sp modelId="{B4705481-624D-40B9-AB63-011E9998024D}">
      <dsp:nvSpPr>
        <dsp:cNvPr id="0" name=""/>
        <dsp:cNvSpPr/>
      </dsp:nvSpPr>
      <dsp:spPr>
        <a:xfrm>
          <a:off x="4065398" y="1738431"/>
          <a:ext cx="2323693" cy="7458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b="1" kern="1200" dirty="0">
              <a:solidFill>
                <a:schemeClr val="tx1"/>
              </a:solidFill>
            </a:rPr>
            <a:t>Marketing</a:t>
          </a:r>
        </a:p>
      </dsp:txBody>
      <dsp:txXfrm>
        <a:off x="4065398" y="1738431"/>
        <a:ext cx="1636403" cy="745872"/>
      </dsp:txXfrm>
    </dsp:sp>
    <dsp:sp modelId="{AEC5AEFA-478A-4D16-BE59-2BD854DB8E4F}">
      <dsp:nvSpPr>
        <dsp:cNvPr id="0" name=""/>
        <dsp:cNvSpPr/>
      </dsp:nvSpPr>
      <dsp:spPr>
        <a:xfrm>
          <a:off x="5767535" y="1856906"/>
          <a:ext cx="813292" cy="813292"/>
        </a:xfrm>
        <a:prstGeom prst="ellipse">
          <a:avLst/>
        </a:prstGeom>
        <a:solidFill>
          <a:schemeClr val="accent4">
            <a:lumMod val="75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989D5-D47B-480B-A97F-F671D81EF974}">
      <dsp:nvSpPr>
        <dsp:cNvPr id="0" name=""/>
        <dsp:cNvSpPr/>
      </dsp:nvSpPr>
      <dsp:spPr>
        <a:xfrm>
          <a:off x="6782316" y="3843"/>
          <a:ext cx="2323693" cy="1734587"/>
        </a:xfrm>
        <a:prstGeom prst="round2SameRect">
          <a:avLst>
            <a:gd name="adj1" fmla="val 8000"/>
            <a:gd name="adj2" fmla="val 0"/>
          </a:avLst>
        </a:prstGeom>
        <a:solidFill>
          <a:schemeClr val="accent3">
            <a:lumMod val="75000"/>
            <a:alpha val="9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171450" lvl="1" indent="-171450" algn="l" defTabSz="877887">
            <a:lnSpc>
              <a:spcPct val="90000"/>
            </a:lnSpc>
            <a:spcBef>
              <a:spcPct val="0"/>
            </a:spcBef>
            <a:spcAft>
              <a:spcPct val="15000"/>
            </a:spcAft>
            <a:buChar char="••"/>
          </a:pPr>
          <a:r>
            <a:rPr lang="en-US" sz="1975" kern="1200" dirty="0" smtClean="0">
              <a:solidFill>
                <a:schemeClr val="bg1"/>
              </a:solidFill>
            </a:rPr>
            <a:t>Inventory</a:t>
          </a:r>
          <a:endParaRPr lang="en-US" sz="1975" kern="1200" dirty="0">
            <a:solidFill>
              <a:schemeClr val="bg1"/>
            </a:solidFill>
          </a:endParaRPr>
        </a:p>
        <a:p>
          <a:pPr marL="171450" lvl="1" indent="-171450" algn="l" defTabSz="877887">
            <a:lnSpc>
              <a:spcPct val="90000"/>
            </a:lnSpc>
            <a:spcBef>
              <a:spcPct val="0"/>
            </a:spcBef>
            <a:spcAft>
              <a:spcPct val="15000"/>
            </a:spcAft>
            <a:buChar char="••"/>
          </a:pPr>
          <a:r>
            <a:rPr lang="en-US" sz="1975" kern="1200" dirty="0" smtClean="0">
              <a:solidFill>
                <a:schemeClr val="bg1"/>
              </a:solidFill>
            </a:rPr>
            <a:t>Merchandise Planning</a:t>
          </a:r>
          <a:endParaRPr lang="en-US" sz="1975" kern="1200" dirty="0">
            <a:solidFill>
              <a:schemeClr val="bg1"/>
            </a:solidFill>
          </a:endParaRPr>
        </a:p>
        <a:p>
          <a:pPr marL="171450" lvl="1" indent="-171450" algn="l" defTabSz="877887">
            <a:lnSpc>
              <a:spcPct val="90000"/>
            </a:lnSpc>
            <a:spcBef>
              <a:spcPct val="0"/>
            </a:spcBef>
            <a:spcAft>
              <a:spcPct val="15000"/>
            </a:spcAft>
            <a:buChar char="••"/>
          </a:pPr>
          <a:r>
            <a:rPr lang="en-US" sz="1975" kern="1200" dirty="0" smtClean="0">
              <a:solidFill>
                <a:schemeClr val="bg1"/>
              </a:solidFill>
            </a:rPr>
            <a:t>Store Maintenance</a:t>
          </a:r>
          <a:endParaRPr lang="en-US" sz="1975" kern="1200" dirty="0">
            <a:solidFill>
              <a:schemeClr val="bg1"/>
            </a:solidFill>
          </a:endParaRPr>
        </a:p>
        <a:p>
          <a:pPr marL="171450" lvl="1" indent="-171450" algn="l" defTabSz="711200">
            <a:lnSpc>
              <a:spcPct val="90000"/>
            </a:lnSpc>
            <a:spcBef>
              <a:spcPct val="0"/>
            </a:spcBef>
            <a:spcAft>
              <a:spcPct val="15000"/>
            </a:spcAft>
            <a:buChar char="••"/>
          </a:pPr>
          <a:endParaRPr lang="en-US" sz="1600" kern="1200" dirty="0">
            <a:solidFill>
              <a:schemeClr val="bg1"/>
            </a:solidFill>
          </a:endParaRPr>
        </a:p>
      </dsp:txBody>
      <dsp:txXfrm>
        <a:off x="6822959" y="44486"/>
        <a:ext cx="2242407" cy="1693944"/>
      </dsp:txXfrm>
    </dsp:sp>
    <dsp:sp modelId="{09868F9C-96BA-489B-A80D-A3223AB72670}">
      <dsp:nvSpPr>
        <dsp:cNvPr id="0" name=""/>
        <dsp:cNvSpPr/>
      </dsp:nvSpPr>
      <dsp:spPr>
        <a:xfrm>
          <a:off x="6782316" y="1738431"/>
          <a:ext cx="2323693" cy="745872"/>
        </a:xfrm>
        <a:prstGeom prst="rect">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b="1" kern="1200" dirty="0" smtClean="0">
              <a:solidFill>
                <a:schemeClr val="tx1"/>
              </a:solidFill>
            </a:rPr>
            <a:t>Operations</a:t>
          </a:r>
          <a:endParaRPr lang="en-US" sz="1800" b="1" kern="1200" dirty="0">
            <a:solidFill>
              <a:schemeClr val="tx1"/>
            </a:solidFill>
          </a:endParaRPr>
        </a:p>
      </dsp:txBody>
      <dsp:txXfrm>
        <a:off x="6782316" y="1738431"/>
        <a:ext cx="1636403" cy="745872"/>
      </dsp:txXfrm>
    </dsp:sp>
    <dsp:sp modelId="{07E4E4BE-FA09-4112-ACBB-3685E1B17237}">
      <dsp:nvSpPr>
        <dsp:cNvPr id="0" name=""/>
        <dsp:cNvSpPr/>
      </dsp:nvSpPr>
      <dsp:spPr>
        <a:xfrm>
          <a:off x="8484453" y="1856906"/>
          <a:ext cx="813292" cy="813292"/>
        </a:xfrm>
        <a:prstGeom prst="ellipse">
          <a:avLst/>
        </a:prstGeom>
        <a:solidFill>
          <a:schemeClr val="accent3">
            <a:lumMod val="75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99B1F5-C36B-4571-81A2-BD82A0AE9A8E}">
      <dsp:nvSpPr>
        <dsp:cNvPr id="0" name=""/>
        <dsp:cNvSpPr/>
      </dsp:nvSpPr>
      <dsp:spPr>
        <a:xfrm>
          <a:off x="4065398" y="3073006"/>
          <a:ext cx="2323693" cy="1734587"/>
        </a:xfrm>
        <a:prstGeom prst="round2SameRect">
          <a:avLst>
            <a:gd name="adj1" fmla="val 8000"/>
            <a:gd name="adj2" fmla="val 0"/>
          </a:avLst>
        </a:prstGeom>
        <a:solidFill>
          <a:schemeClr val="accent4">
            <a:lumMod val="75000"/>
            <a:alpha val="9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Pricing</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Technology</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Home Delivery</a:t>
          </a:r>
          <a:endParaRPr lang="en-US" sz="2000" kern="1200" dirty="0">
            <a:solidFill>
              <a:schemeClr val="bg1"/>
            </a:solidFill>
          </a:endParaRPr>
        </a:p>
      </dsp:txBody>
      <dsp:txXfrm>
        <a:off x="4106041" y="3113649"/>
        <a:ext cx="2242407" cy="1693944"/>
      </dsp:txXfrm>
    </dsp:sp>
    <dsp:sp modelId="{BBBB7652-D917-4173-A744-664DD1F1B868}">
      <dsp:nvSpPr>
        <dsp:cNvPr id="0" name=""/>
        <dsp:cNvSpPr/>
      </dsp:nvSpPr>
      <dsp:spPr>
        <a:xfrm>
          <a:off x="4065398" y="4807594"/>
          <a:ext cx="2323693" cy="7458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lvl="0" algn="l" defTabSz="1022350">
            <a:lnSpc>
              <a:spcPct val="90000"/>
            </a:lnSpc>
            <a:spcBef>
              <a:spcPct val="0"/>
            </a:spcBef>
            <a:spcAft>
              <a:spcPct val="35000"/>
            </a:spcAft>
          </a:pPr>
          <a:r>
            <a:rPr lang="en-US" sz="2300" b="1" kern="1200" dirty="0">
              <a:solidFill>
                <a:schemeClr val="tx1"/>
              </a:solidFill>
            </a:rPr>
            <a:t>Competition</a:t>
          </a:r>
        </a:p>
      </dsp:txBody>
      <dsp:txXfrm>
        <a:off x="4065398" y="4807594"/>
        <a:ext cx="1636403" cy="745872"/>
      </dsp:txXfrm>
    </dsp:sp>
    <dsp:sp modelId="{C464C8C8-A86B-4CC5-9A5F-8DA7D030EF78}">
      <dsp:nvSpPr>
        <dsp:cNvPr id="0" name=""/>
        <dsp:cNvSpPr/>
      </dsp:nvSpPr>
      <dsp:spPr>
        <a:xfrm>
          <a:off x="5767535" y="4926069"/>
          <a:ext cx="813292" cy="813292"/>
        </a:xfrm>
        <a:prstGeom prst="ellipse">
          <a:avLst/>
        </a:prstGeom>
        <a:solidFill>
          <a:schemeClr val="accent4">
            <a:lumMod val="75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6/6/2019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45339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17026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739728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84534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065452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08281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2845216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308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34606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3958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37339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4192412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6405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54917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28248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6169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77893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178295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6/6/2019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6/6/2019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3999" y="4043587"/>
            <a:ext cx="9144000" cy="1661993"/>
          </a:xfrm>
        </p:spPr>
        <p:txBody>
          <a:bodyPr lIns="0" tIns="0" rIns="0" bIns="0" anchor="t">
            <a:spAutoFit/>
          </a:bodyPr>
          <a:lstStyle/>
          <a:p>
            <a:r>
              <a:rPr lang="en-US" sz="4800" b="1" dirty="0" smtClean="0">
                <a:solidFill>
                  <a:schemeClr val="bg1"/>
                </a:solidFill>
              </a:rPr>
              <a:t>Use Case design to increase 15 % Retail Sales in FMCG </a:t>
            </a:r>
            <a:r>
              <a:rPr lang="en-US" sz="4800" dirty="0">
                <a:solidFill>
                  <a:schemeClr val="bg1"/>
                </a:solidFill>
              </a:rPr>
              <a:t/>
            </a:r>
            <a:br>
              <a:rPr lang="en-US" sz="4800" dirty="0">
                <a:solidFill>
                  <a:schemeClr val="bg1"/>
                </a:solidFill>
              </a:rPr>
            </a:br>
            <a:r>
              <a:rPr lang="en-US" sz="2400" dirty="0" smtClean="0">
                <a:solidFill>
                  <a:schemeClr val="accent4"/>
                </a:solidFill>
              </a:rPr>
              <a:t>By Sree Charan</a:t>
            </a:r>
            <a:r>
              <a:rPr lang="en-US" sz="2400" dirty="0">
                <a:solidFill>
                  <a:schemeClr val="accent4"/>
                </a:solidFill>
              </a:rPr>
              <a:t>, </a:t>
            </a:r>
            <a:r>
              <a:rPr lang="en-US" sz="2400" dirty="0" err="1">
                <a:solidFill>
                  <a:schemeClr val="accent4"/>
                </a:solidFill>
              </a:rPr>
              <a:t>Mounica</a:t>
            </a:r>
            <a:r>
              <a:rPr lang="en-US" sz="2400" dirty="0">
                <a:solidFill>
                  <a:schemeClr val="accent4"/>
                </a:solidFill>
              </a:rPr>
              <a:t>, </a:t>
            </a:r>
            <a:r>
              <a:rPr lang="en-US" sz="2400" dirty="0" err="1" smtClean="0">
                <a:solidFill>
                  <a:schemeClr val="accent4"/>
                </a:solidFill>
              </a:rPr>
              <a:t>Swetha</a:t>
            </a:r>
            <a:r>
              <a:rPr lang="en-US" sz="2400" dirty="0" smtClean="0">
                <a:solidFill>
                  <a:schemeClr val="accent4"/>
                </a:solidFill>
              </a:rPr>
              <a:t>, Manish and Rajesh </a:t>
            </a:r>
            <a:endParaRPr lang="en-US" sz="2400"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0" y="332252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Marketing</a:t>
            </a:r>
            <a:endParaRPr lang="en-US" sz="7200" dirty="0">
              <a:solidFill>
                <a:schemeClr val="accent4"/>
              </a:solidFill>
            </a:endParaRPr>
          </a:p>
        </p:txBody>
      </p:sp>
    </p:spTree>
    <p:extLst>
      <p:ext uri="{BB962C8B-B14F-4D97-AF65-F5344CB8AC3E}">
        <p14:creationId xmlns:p14="http://schemas.microsoft.com/office/powerpoint/2010/main" val="3752535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934437" y="792647"/>
            <a:ext cx="7567037" cy="884684"/>
            <a:chOff x="228600" y="588909"/>
            <a:chExt cx="7567037" cy="884684"/>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Retention</a:t>
              </a:r>
              <a:endParaRPr lang="en-IN" dirty="0"/>
            </a:p>
          </p:txBody>
        </p:sp>
        <p:sp>
          <p:nvSpPr>
            <p:cNvPr id="36" name="Rounded Rectangle 35"/>
            <p:cNvSpPr/>
            <p:nvPr/>
          </p:nvSpPr>
          <p:spPr>
            <a:xfrm>
              <a:off x="2204459" y="1083458"/>
              <a:ext cx="2814588"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Acquisition</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34954" y="1301251"/>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Advertisement</a:t>
              </a:r>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1637751"/>
            <a:ext cx="11097368" cy="5091013"/>
            <a:chOff x="500370" y="1637751"/>
            <a:chExt cx="11097368" cy="5091013"/>
          </a:xfrm>
        </p:grpSpPr>
        <p:cxnSp>
          <p:nvCxnSpPr>
            <p:cNvPr id="4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1637751"/>
              <a:ext cx="11097368" cy="5091013"/>
              <a:chOff x="813879" y="1454869"/>
              <a:chExt cx="11097368" cy="5091013"/>
            </a:xfrm>
          </p:grpSpPr>
          <p:grpSp>
            <p:nvGrpSpPr>
              <p:cNvPr id="43" name="Group 42"/>
              <p:cNvGrpSpPr/>
              <p:nvPr/>
            </p:nvGrpSpPr>
            <p:grpSpPr>
              <a:xfrm>
                <a:off x="813879" y="1454869"/>
                <a:ext cx="11097368" cy="5091013"/>
                <a:chOff x="813879" y="1454869"/>
                <a:chExt cx="11097368" cy="5091013"/>
              </a:xfrm>
            </p:grpSpPr>
            <p:grpSp>
              <p:nvGrpSpPr>
                <p:cNvPr id="45" name="Group 44"/>
                <p:cNvGrpSpPr/>
                <p:nvPr/>
              </p:nvGrpSpPr>
              <p:grpSpPr>
                <a:xfrm>
                  <a:off x="813879" y="2194501"/>
                  <a:ext cx="9130004" cy="4351381"/>
                  <a:chOff x="195087" y="1107833"/>
                  <a:chExt cx="10352009" cy="4933792"/>
                </a:xfrm>
              </p:grpSpPr>
              <p:sp>
                <p:nvSpPr>
                  <p:cNvPr id="49" name="Oval 48">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Acquisition</a:t>
                    </a:r>
                  </a:p>
                </p:txBody>
              </p:sp>
            </p:grpSp>
            <p:sp>
              <p:nvSpPr>
                <p:cNvPr id="46" name="Rectangle 45">
                  <a:extLst>
                    <a:ext uri="{FF2B5EF4-FFF2-40B4-BE49-F238E27FC236}">
                      <a16:creationId xmlns:a16="http://schemas.microsoft.com/office/drawing/2014/main" id="{481D58D3-87D7-4D40-B59F-7F751F117F96}"/>
                    </a:ext>
                  </a:extLst>
                </p:cNvPr>
                <p:cNvSpPr/>
                <p:nvPr/>
              </p:nvSpPr>
              <p:spPr>
                <a:xfrm>
                  <a:off x="9970009" y="1454869"/>
                  <a:ext cx="1941238" cy="3411190"/>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Promotional offers for latest products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Cashback than discounts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err="1" smtClean="0">
                      <a:solidFill>
                        <a:schemeClr val="tx1">
                          <a:lumMod val="75000"/>
                          <a:lumOff val="25000"/>
                        </a:schemeClr>
                      </a:solidFill>
                      <a:latin typeface="Arial" panose="020B0604020202020204" pitchFamily="34" charset="0"/>
                      <a:cs typeface="Arial" panose="020B0604020202020204" pitchFamily="34" charset="0"/>
                    </a:rPr>
                    <a:t>Dhamaka</a:t>
                  </a:r>
                  <a:r>
                    <a:rPr lang="en-US" sz="1600" dirty="0" smtClean="0">
                      <a:solidFill>
                        <a:schemeClr val="tx1">
                          <a:lumMod val="75000"/>
                          <a:lumOff val="25000"/>
                        </a:schemeClr>
                      </a:solidFill>
                      <a:latin typeface="Arial" panose="020B0604020202020204" pitchFamily="34" charset="0"/>
                      <a:cs typeface="Arial" panose="020B0604020202020204" pitchFamily="34" charset="0"/>
                    </a:rPr>
                    <a:t> Sales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Dealer commission distribution</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Conventional  marketing</a:t>
                  </a:r>
                </a:p>
              </p:txBody>
            </p:sp>
          </p:grpSp>
          <p:cxnSp>
            <p:nvCxnSpPr>
              <p:cNvPr id="44" name="Straight Arrow Connector 43">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3" name="TextBox 2"/>
          <p:cNvSpPr txBox="1"/>
          <p:nvPr/>
        </p:nvSpPr>
        <p:spPr>
          <a:xfrm>
            <a:off x="9630374" y="5613213"/>
            <a:ext cx="216257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More customer footprint and business growth</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481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2860869" y="744404"/>
            <a:ext cx="4806354" cy="1249522"/>
            <a:chOff x="228600" y="588909"/>
            <a:chExt cx="4806354" cy="1249522"/>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Retention</a:t>
              </a:r>
              <a:endParaRPr lang="en-IN" b="1" dirty="0"/>
            </a:p>
          </p:txBody>
        </p:sp>
        <p:sp>
          <p:nvSpPr>
            <p:cNvPr id="36" name="Rounded Rectangle 35"/>
            <p:cNvSpPr/>
            <p:nvPr/>
          </p:nvSpPr>
          <p:spPr>
            <a:xfrm>
              <a:off x="2207177" y="1472117"/>
              <a:ext cx="2814588" cy="36631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Acquisition</a:t>
              </a:r>
              <a:endParaRPr lang="en-IN"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6" idx="1"/>
            </p:cNvCxnSpPr>
            <p:nvPr/>
          </p:nvCxnSpPr>
          <p:spPr>
            <a:xfrm flipV="1">
              <a:off x="1894114" y="1655274"/>
              <a:ext cx="313063" cy="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2085715"/>
            <a:ext cx="11097368" cy="4643049"/>
            <a:chOff x="500370" y="2085715"/>
            <a:chExt cx="11097368" cy="4643049"/>
          </a:xfrm>
        </p:grpSpPr>
        <p:cxnSp>
          <p:nvCxnSpPr>
            <p:cNvPr id="4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085715"/>
              <a:ext cx="11097368" cy="4643049"/>
              <a:chOff x="813879" y="1902833"/>
              <a:chExt cx="11097368" cy="4643049"/>
            </a:xfrm>
          </p:grpSpPr>
          <p:grpSp>
            <p:nvGrpSpPr>
              <p:cNvPr id="43" name="Group 42"/>
              <p:cNvGrpSpPr/>
              <p:nvPr/>
            </p:nvGrpSpPr>
            <p:grpSpPr>
              <a:xfrm>
                <a:off x="813879" y="1902833"/>
                <a:ext cx="11097368" cy="4643049"/>
                <a:chOff x="813879" y="1902833"/>
                <a:chExt cx="11097368" cy="4643049"/>
              </a:xfrm>
            </p:grpSpPr>
            <p:grpSp>
              <p:nvGrpSpPr>
                <p:cNvPr id="45" name="Group 44"/>
                <p:cNvGrpSpPr/>
                <p:nvPr/>
              </p:nvGrpSpPr>
              <p:grpSpPr>
                <a:xfrm>
                  <a:off x="813879" y="2194501"/>
                  <a:ext cx="9130004" cy="4351381"/>
                  <a:chOff x="195087" y="1107833"/>
                  <a:chExt cx="10352009" cy="4933792"/>
                </a:xfrm>
              </p:grpSpPr>
              <p:sp>
                <p:nvSpPr>
                  <p:cNvPr id="49" name="Oval 48">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 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Retention</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81D58D3-87D7-4D40-B59F-7F751F117F96}"/>
                    </a:ext>
                  </a:extLst>
                </p:cNvPr>
                <p:cNvSpPr/>
                <p:nvPr/>
              </p:nvSpPr>
              <p:spPr>
                <a:xfrm>
                  <a:off x="9970009" y="1902833"/>
                  <a:ext cx="1941238" cy="2192908"/>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Reward Points based discounts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Complementary products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Monetary threshold based discounts</a:t>
                  </a:r>
                </a:p>
              </p:txBody>
            </p:sp>
          </p:grpSp>
          <p:cxnSp>
            <p:nvCxnSpPr>
              <p:cNvPr id="44" name="Straight Arrow Connector 43">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9656500" y="5690158"/>
            <a:ext cx="23069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locking and customer loyalty</a:t>
            </a:r>
            <a:endParaRPr lang="en-IN" sz="1600" dirty="0">
              <a:latin typeface="Arial" panose="020B0604020202020204" pitchFamily="34" charset="0"/>
              <a:cs typeface="Arial" panose="020B0604020202020204" pitchFamily="34" charset="0"/>
            </a:endParaRPr>
          </a:p>
        </p:txBody>
      </p:sp>
      <p:cxnSp>
        <p:nvCxnSpPr>
          <p:cNvPr id="12" name="Straight Connector 11"/>
          <p:cNvCxnSpPr>
            <a:stCxn id="5" idx="3"/>
          </p:cNvCxnSpPr>
          <p:nvPr/>
        </p:nvCxnSpPr>
        <p:spPr>
          <a:xfrm flipV="1">
            <a:off x="4195419" y="1422110"/>
            <a:ext cx="330964" cy="6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19943" y="1364742"/>
            <a:ext cx="6440" cy="452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p:cNvCxnSpPr>
          <p:nvPr/>
        </p:nvCxnSpPr>
        <p:spPr>
          <a:xfrm>
            <a:off x="7667223" y="927561"/>
            <a:ext cx="438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031261" y="757018"/>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Loyalty</a:t>
            </a:r>
            <a:endParaRPr lang="en-IN" b="1" dirty="0"/>
          </a:p>
        </p:txBody>
      </p:sp>
    </p:spTree>
    <p:extLst>
      <p:ext uri="{BB962C8B-B14F-4D97-AF65-F5344CB8AC3E}">
        <p14:creationId xmlns:p14="http://schemas.microsoft.com/office/powerpoint/2010/main" val="3655015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a:t>
            </a:r>
          </a:p>
          <a:p>
            <a:pPr algn="ctr"/>
            <a:r>
              <a:rPr lang="en-US" sz="2800" b="1" dirty="0" smtClean="0">
                <a:solidFill>
                  <a:schemeClr val="tx1">
                    <a:lumMod val="75000"/>
                    <a:lumOff val="25000"/>
                  </a:schemeClr>
                </a:solidFill>
              </a:rPr>
              <a:t>Do you know?</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03025"/>
            <a:ext cx="6014022" cy="43297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890" y="1303023"/>
            <a:ext cx="5521510" cy="4304169"/>
          </a:xfrm>
          <a:prstGeom prst="rect">
            <a:avLst/>
          </a:prstGeom>
        </p:spPr>
      </p:pic>
    </p:spTree>
    <p:extLst>
      <p:ext uri="{BB962C8B-B14F-4D97-AF65-F5344CB8AC3E}">
        <p14:creationId xmlns:p14="http://schemas.microsoft.com/office/powerpoint/2010/main" val="1112050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Operations</a:t>
            </a:r>
            <a:endParaRPr lang="en-US" sz="7200" dirty="0">
              <a:solidFill>
                <a:schemeClr val="accent4"/>
              </a:solidFill>
            </a:endParaRPr>
          </a:p>
        </p:txBody>
      </p:sp>
    </p:spTree>
    <p:extLst>
      <p:ext uri="{BB962C8B-B14F-4D97-AF65-F5344CB8AC3E}">
        <p14:creationId xmlns:p14="http://schemas.microsoft.com/office/powerpoint/2010/main" val="4159105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1344645"/>
            <a:chOff x="228600" y="588802"/>
            <a:chExt cx="9816736" cy="1344645"/>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Operations</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Inventory</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Packaged</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Stock Management</a:t>
              </a:r>
              <a:endParaRPr lang="en-IN" b="1"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Unpackaged</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4748850" y="771959"/>
              <a:ext cx="926805"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8" idx="1"/>
            </p:cNvCxnSpPr>
            <p:nvPr/>
          </p:nvCxnSpPr>
          <p:spPr>
            <a:xfrm flipV="1">
              <a:off x="7779200" y="771959"/>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40" idx="1"/>
            </p:cNvCxnSpPr>
            <p:nvPr/>
          </p:nvCxnSpPr>
          <p:spPr>
            <a:xfrm rot="16200000" flipH="1">
              <a:off x="8028949" y="842559"/>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Stock Keeping Units</a:t>
              </a:r>
              <a:endParaRPr lang="en-IN" dirty="0"/>
            </a:p>
          </p:txBody>
        </p: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00370" y="1880353"/>
            <a:ext cx="11118658" cy="4848411"/>
            <a:chOff x="500370" y="1880353"/>
            <a:chExt cx="11118658" cy="4848411"/>
          </a:xfrm>
        </p:grpSpPr>
        <p:cxnSp>
          <p:nvCxnSpPr>
            <p:cNvPr id="94"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880353"/>
              <a:ext cx="11118658" cy="4848411"/>
              <a:chOff x="813879" y="1697471"/>
              <a:chExt cx="11118658" cy="4848411"/>
            </a:xfrm>
          </p:grpSpPr>
          <p:grpSp>
            <p:nvGrpSpPr>
              <p:cNvPr id="99" name="Group 98"/>
              <p:cNvGrpSpPr/>
              <p:nvPr/>
            </p:nvGrpSpPr>
            <p:grpSpPr>
              <a:xfrm>
                <a:off x="813879" y="1697471"/>
                <a:ext cx="11118658" cy="4848411"/>
                <a:chOff x="813879" y="1697471"/>
                <a:chExt cx="11118658" cy="4848411"/>
              </a:xfrm>
            </p:grpSpPr>
            <p:grpSp>
              <p:nvGrpSpPr>
                <p:cNvPr id="4" name="Group 3"/>
                <p:cNvGrpSpPr/>
                <p:nvPr/>
              </p:nvGrpSpPr>
              <p:grpSpPr>
                <a:xfrm>
                  <a:off x="813879" y="2194501"/>
                  <a:ext cx="9130004" cy="4351381"/>
                  <a:chOff x="195087" y="1107833"/>
                  <a:chExt cx="10352009" cy="4933792"/>
                </a:xfrm>
              </p:grpSpPr>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3" idx="2"/>
                    <a:endCxn id="41"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Packaged goods</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Unpackaged</a:t>
                    </a:r>
                  </a:p>
                  <a:p>
                    <a:pPr algn="ctr"/>
                    <a:r>
                      <a:rPr lang="en-US" sz="1600" dirty="0" smtClean="0">
                        <a:solidFill>
                          <a:schemeClr val="bg1"/>
                        </a:solidFill>
                        <a:latin typeface="Arial" panose="020B0604020202020204" pitchFamily="34" charset="0"/>
                        <a:cs typeface="Arial" panose="020B0604020202020204" pitchFamily="34" charset="0"/>
                      </a:rPr>
                      <a:t>goods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Stock Management</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id="{481D58D3-87D7-4D40-B59F-7F751F117F96}"/>
                    </a:ext>
                  </a:extLst>
                </p:cNvPr>
                <p:cNvSpPr/>
                <p:nvPr/>
              </p:nvSpPr>
              <p:spPr>
                <a:xfrm>
                  <a:off x="9991299" y="1697471"/>
                  <a:ext cx="1941238" cy="2436564"/>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Maintain groceries healthy and fresh to prevent Customer Attrition</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Product quality of unpackaged goods like rice, dal etc.,</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9756753" y="5476555"/>
            <a:ext cx="2339662"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Projects organisation commitment to customer</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379205"/>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68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36614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37" idx="1"/>
          </p:cNvCxnSpPr>
          <p:nvPr/>
        </p:nvCxnSpPr>
        <p:spPr>
          <a:xfrm rot="16200000" flipH="1">
            <a:off x="2699260" y="1339523"/>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5630099" y="768283"/>
            <a:ext cx="926805"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109849" y="585126"/>
            <a:ext cx="9816737" cy="1344645"/>
            <a:chOff x="228600" y="588802"/>
            <a:chExt cx="9816737" cy="1344645"/>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Inventory</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Heavy Goods</a:t>
              </a:r>
              <a:endParaRPr lang="en-IN" b="1" dirty="0"/>
            </a:p>
          </p:txBody>
        </p:sp>
        <p:sp>
          <p:nvSpPr>
            <p:cNvPr id="39" name="Rounded Rectangle 38"/>
            <p:cNvSpPr/>
            <p:nvPr/>
          </p:nvSpPr>
          <p:spPr>
            <a:xfrm>
              <a:off x="5675655" y="588802"/>
              <a:ext cx="2103545"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Stock Management</a:t>
              </a:r>
              <a:endParaRPr lang="en-IN" dirty="0"/>
            </a:p>
          </p:txBody>
        </p:sp>
        <p:sp>
          <p:nvSpPr>
            <p:cNvPr id="40" name="Rounded Rectangle 39"/>
            <p:cNvSpPr/>
            <p:nvPr/>
          </p:nvSpPr>
          <p:spPr>
            <a:xfrm>
              <a:off x="8427855" y="1082699"/>
              <a:ext cx="161748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Light Goods</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803591" y="1256068"/>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38" idx="1"/>
            </p:cNvCxnSpPr>
            <p:nvPr/>
          </p:nvCxnSpPr>
          <p:spPr>
            <a:xfrm flipV="1">
              <a:off x="7763292" y="771959"/>
              <a:ext cx="656608" cy="4938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Stock Keeping Units</a:t>
              </a:r>
              <a:endParaRPr lang="en-IN" b="1" dirty="0"/>
            </a:p>
          </p:txBody>
        </p:sp>
        <p:cxnSp>
          <p:nvCxnSpPr>
            <p:cNvPr id="47" name="Straight Arrow Connector 46"/>
            <p:cNvCxnSpPr/>
            <p:nvPr/>
          </p:nvCxnSpPr>
          <p:spPr>
            <a:xfrm flipV="1">
              <a:off x="1583145" y="1275845"/>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p:cNvGrpSpPr/>
          <p:nvPr/>
        </p:nvGrpSpPr>
        <p:grpSpPr>
          <a:xfrm>
            <a:off x="500370" y="1929771"/>
            <a:ext cx="11071242" cy="4798993"/>
            <a:chOff x="500370" y="1929771"/>
            <a:chExt cx="11071242" cy="4798993"/>
          </a:xfrm>
        </p:grpSpPr>
        <p:cxnSp>
          <p:nvCxnSpPr>
            <p:cNvPr id="137"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147" idx="2"/>
              <a:endCxn id="148"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500370" y="1929771"/>
              <a:ext cx="11071242" cy="4798993"/>
              <a:chOff x="813879" y="1746889"/>
              <a:chExt cx="11071242" cy="4798993"/>
            </a:xfrm>
          </p:grpSpPr>
          <p:grpSp>
            <p:nvGrpSpPr>
              <p:cNvPr id="139" name="Group 138"/>
              <p:cNvGrpSpPr/>
              <p:nvPr/>
            </p:nvGrpSpPr>
            <p:grpSpPr>
              <a:xfrm>
                <a:off x="813879" y="1746889"/>
                <a:ext cx="11071242" cy="4798993"/>
                <a:chOff x="813879" y="1746889"/>
                <a:chExt cx="11071242" cy="4798993"/>
              </a:xfrm>
            </p:grpSpPr>
            <p:grpSp>
              <p:nvGrpSpPr>
                <p:cNvPr id="141" name="Group 140"/>
                <p:cNvGrpSpPr/>
                <p:nvPr/>
              </p:nvGrpSpPr>
              <p:grpSpPr>
                <a:xfrm>
                  <a:off x="813879" y="2194501"/>
                  <a:ext cx="9130004" cy="4351381"/>
                  <a:chOff x="195087" y="1107833"/>
                  <a:chExt cx="10352009" cy="4933792"/>
                </a:xfrm>
              </p:grpSpPr>
              <p:sp>
                <p:nvSpPr>
                  <p:cNvPr id="143" name="Oval 142">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8" name="Oval 147">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49" name="Straight Arrow Connector 148">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46"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143" idx="2"/>
                    <a:endCxn id="144"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Heavy Goods</a:t>
                    </a:r>
                    <a:endParaRPr lang="en-US" sz="1600" dirty="0">
                      <a:solidFill>
                        <a:schemeClr val="bg1"/>
                      </a:solidFill>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Light Goods</a:t>
                    </a:r>
                    <a:endParaRPr lang="en-US" sz="1600" dirty="0">
                      <a:solidFill>
                        <a:schemeClr val="bg1"/>
                      </a:solidFill>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55" name="Rectangle 154">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Stock Keeping Units</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42" name="Rectangle 141">
                  <a:extLst>
                    <a:ext uri="{FF2B5EF4-FFF2-40B4-BE49-F238E27FC236}">
                      <a16:creationId xmlns:a16="http://schemas.microsoft.com/office/drawing/2014/main" id="{481D58D3-87D7-4D40-B59F-7F751F117F96}"/>
                    </a:ext>
                  </a:extLst>
                </p:cNvPr>
                <p:cNvSpPr/>
                <p:nvPr/>
              </p:nvSpPr>
              <p:spPr>
                <a:xfrm>
                  <a:off x="9943883" y="1746889"/>
                  <a:ext cx="1941238" cy="2680221"/>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Heavy Goods on lower level</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Light Goods on upper level</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shopping experience and easy picking of products</a:t>
                  </a:r>
                </a:p>
              </p:txBody>
            </p:sp>
          </p:grpSp>
          <p:cxnSp>
            <p:nvCxnSpPr>
              <p:cNvPr id="140" name="Straight Arrow Connector 139">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45" idx="6"/>
                <a:endCxn id="146"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3" name="TextBox 2"/>
          <p:cNvSpPr txBox="1"/>
          <p:nvPr/>
        </p:nvSpPr>
        <p:spPr>
          <a:xfrm>
            <a:off x="9630374" y="5634649"/>
            <a:ext cx="2333026" cy="61555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 </a:t>
            </a:r>
            <a:r>
              <a:rPr lang="en-IN" sz="1600" dirty="0" smtClean="0">
                <a:latin typeface="Arial" panose="020B0604020202020204" pitchFamily="34" charset="0"/>
                <a:cs typeface="Arial" panose="020B0604020202020204" pitchFamily="34" charset="0"/>
              </a:rPr>
              <a:t>Customer satisfaction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675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70646"/>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2915" y="3258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5758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01952" y="652222"/>
            <a:ext cx="7550600" cy="1344538"/>
            <a:chOff x="228600" y="588909"/>
            <a:chExt cx="7550600" cy="1344538"/>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Inventory</a:t>
              </a:r>
              <a:endParaRPr lang="en-IN" dirty="0"/>
            </a:p>
          </p:txBody>
        </p:sp>
        <p:sp>
          <p:nvSpPr>
            <p:cNvPr id="36" name="Rounded Rectangle 35"/>
            <p:cNvSpPr/>
            <p:nvPr/>
          </p:nvSpPr>
          <p:spPr>
            <a:xfrm>
              <a:off x="2225101" y="1083458"/>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Merchandise</a:t>
              </a:r>
              <a:r>
                <a:rPr lang="en-IN" dirty="0" smtClean="0"/>
                <a:t> </a:t>
              </a:r>
              <a:r>
                <a:rPr lang="en-IN" b="1" dirty="0" smtClean="0"/>
                <a:t>Planning</a:t>
              </a:r>
              <a:endParaRPr lang="en-IN" b="1"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9" name="Rounded Rectangle 38"/>
            <p:cNvSpPr/>
            <p:nvPr/>
          </p:nvSpPr>
          <p:spPr>
            <a:xfrm>
              <a:off x="5675655" y="108367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Dealership</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6" idx="3"/>
            </p:cNvCxnSpPr>
            <p:nvPr/>
          </p:nvCxnSpPr>
          <p:spPr>
            <a:xfrm flipV="1">
              <a:off x="4766773" y="1265749"/>
              <a:ext cx="908882" cy="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563150" y="1282098"/>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00370" y="2002183"/>
            <a:ext cx="11118658" cy="4726581"/>
            <a:chOff x="500370" y="2002183"/>
            <a:chExt cx="11118658" cy="4726581"/>
          </a:xfrm>
        </p:grpSpPr>
        <p:cxnSp>
          <p:nvCxnSpPr>
            <p:cNvPr id="90"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103" idx="2"/>
              <a:endCxn id="104"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500370" y="2002183"/>
              <a:ext cx="11118658" cy="4726581"/>
              <a:chOff x="813879" y="1819301"/>
              <a:chExt cx="11118658" cy="4726581"/>
            </a:xfrm>
          </p:grpSpPr>
          <p:grpSp>
            <p:nvGrpSpPr>
              <p:cNvPr id="95" name="Group 94"/>
              <p:cNvGrpSpPr/>
              <p:nvPr/>
            </p:nvGrpSpPr>
            <p:grpSpPr>
              <a:xfrm>
                <a:off x="813879" y="1819301"/>
                <a:ext cx="11118658" cy="4726581"/>
                <a:chOff x="813879" y="1819301"/>
                <a:chExt cx="11118658" cy="4726581"/>
              </a:xfrm>
            </p:grpSpPr>
            <p:grpSp>
              <p:nvGrpSpPr>
                <p:cNvPr id="97" name="Group 96"/>
                <p:cNvGrpSpPr/>
                <p:nvPr/>
              </p:nvGrpSpPr>
              <p:grpSpPr>
                <a:xfrm>
                  <a:off x="813879" y="2194501"/>
                  <a:ext cx="9130004" cy="4351381"/>
                  <a:chOff x="195087" y="1107833"/>
                  <a:chExt cx="10352009" cy="4933792"/>
                </a:xfrm>
              </p:grpSpPr>
              <p:sp>
                <p:nvSpPr>
                  <p:cNvPr id="99" name="Oval 98">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1" name="Oval 100">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3" name="Oval 102">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4" name="Oval 103">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5" name="Straight Arrow Connector 104">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02"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99" idx="2"/>
                    <a:endCxn id="100"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Branding</a:t>
                    </a:r>
                    <a:endParaRPr lang="en-US" sz="1600" dirty="0">
                      <a:solidFill>
                        <a:schemeClr val="bg1"/>
                      </a:solidFill>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Dealership</a:t>
                    </a:r>
                    <a:endParaRPr lang="en-US" sz="1600" dirty="0">
                      <a:solidFill>
                        <a:schemeClr val="bg1"/>
                      </a:solidFill>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11" name="Rectangle 110">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0F8D1DEA-0363-4C10-925D-1D68E14CCEF4}"/>
                      </a:ext>
                    </a:extLst>
                  </p:cNvPr>
                  <p:cNvSpPr/>
                  <p:nvPr/>
                </p:nvSpPr>
                <p:spPr>
                  <a:xfrm>
                    <a:off x="195087" y="4662934"/>
                    <a:ext cx="2338252" cy="276268"/>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Merchandising</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98" name="Rectangle 97">
                  <a:extLst>
                    <a:ext uri="{FF2B5EF4-FFF2-40B4-BE49-F238E27FC236}">
                      <a16:creationId xmlns:a16="http://schemas.microsoft.com/office/drawing/2014/main" id="{481D58D3-87D7-4D40-B59F-7F751F117F96}"/>
                    </a:ext>
                  </a:extLst>
                </p:cNvPr>
                <p:cNvSpPr/>
                <p:nvPr/>
              </p:nvSpPr>
              <p:spPr>
                <a:xfrm>
                  <a:off x="9991299" y="1819301"/>
                  <a:ext cx="1941238" cy="2192908"/>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Work on Global Trends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Supply Chain Management</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deals for organization and consumer</a:t>
                  </a:r>
                </a:p>
              </p:txBody>
            </p:sp>
          </p:grpSp>
          <p:cxnSp>
            <p:nvCxnSpPr>
              <p:cNvPr id="96" name="Straight Arrow Connector 95">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01" idx="6"/>
                <a:endCxn id="102"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114" name="Rectangle 113">
            <a:extLst>
              <a:ext uri="{FF2B5EF4-FFF2-40B4-BE49-F238E27FC236}">
                <a16:creationId xmlns:a16="http://schemas.microsoft.com/office/drawing/2014/main" id="{A69BDC62-882D-49FD-B60A-05F493B04723}"/>
              </a:ext>
            </a:extLst>
          </p:cNvPr>
          <p:cNvSpPr/>
          <p:nvPr/>
        </p:nvSpPr>
        <p:spPr>
          <a:xfrm>
            <a:off x="4468737" y="2803806"/>
            <a:ext cx="1189388" cy="954557"/>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Identifies and differentiates a product from other products</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A69BDC62-882D-49FD-B60A-05F493B04723}"/>
              </a:ext>
            </a:extLst>
          </p:cNvPr>
          <p:cNvSpPr/>
          <p:nvPr/>
        </p:nvSpPr>
        <p:spPr>
          <a:xfrm>
            <a:off x="4468737" y="5635053"/>
            <a:ext cx="1189388" cy="467244"/>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B2B selling of products</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6" name="Rounded Rectangle 115"/>
          <p:cNvSpPr/>
          <p:nvPr/>
        </p:nvSpPr>
        <p:spPr>
          <a:xfrm>
            <a:off x="7749006" y="647889"/>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Branding</a:t>
            </a:r>
            <a:endParaRPr lang="en-IN" b="1" dirty="0"/>
          </a:p>
        </p:txBody>
      </p:sp>
      <p:cxnSp>
        <p:nvCxnSpPr>
          <p:cNvPr id="16" name="Elbow Connector 15"/>
          <p:cNvCxnSpPr>
            <a:endCxn id="116" idx="1"/>
          </p:cNvCxnSpPr>
          <p:nvPr/>
        </p:nvCxnSpPr>
        <p:spPr>
          <a:xfrm rot="5400000" flipH="1" flipV="1">
            <a:off x="7268298" y="848353"/>
            <a:ext cx="498015" cy="463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677790" y="5635053"/>
            <a:ext cx="2279925" cy="338554"/>
          </a:xfrm>
          <a:prstGeom prst="rect">
            <a:avLst/>
          </a:prstGeom>
          <a:noFill/>
        </p:spPr>
        <p:txBody>
          <a:bodyPr wrap="square" rtlCol="0">
            <a:spAutoFit/>
          </a:bodyPr>
          <a:lstStyle/>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sp>
        <p:nvSpPr>
          <p:cNvPr id="4" name="TextBox 3"/>
          <p:cNvSpPr txBox="1"/>
          <p:nvPr/>
        </p:nvSpPr>
        <p:spPr>
          <a:xfrm>
            <a:off x="9677790" y="5353445"/>
            <a:ext cx="1766477"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commitment and customer efficiency</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3816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44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7293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5758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343301" y="699005"/>
            <a:ext cx="7349831" cy="1384970"/>
            <a:chOff x="228600" y="578298"/>
            <a:chExt cx="7349831" cy="1384970"/>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Inventory</a:t>
              </a:r>
              <a:endParaRPr lang="en-IN"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Store</a:t>
              </a:r>
              <a:r>
                <a:rPr lang="en-IN" dirty="0" smtClean="0"/>
                <a:t> </a:t>
              </a:r>
              <a:r>
                <a:rPr lang="en-IN" b="1" dirty="0" smtClean="0"/>
                <a:t>Maintenance</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779104" y="578298"/>
              <a:ext cx="2799327" cy="1384970"/>
              <a:chOff x="7219882" y="90169"/>
              <a:chExt cx="2799327" cy="1384970"/>
            </a:xfrm>
          </p:grpSpPr>
          <p:sp>
            <p:nvSpPr>
              <p:cNvPr id="38" name="Rounded Rectangle 37"/>
              <p:cNvSpPr/>
              <p:nvPr/>
            </p:nvSpPr>
            <p:spPr>
              <a:xfrm>
                <a:off x="8393774"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Illumination</a:t>
                </a:r>
                <a:endParaRPr lang="en-IN" b="1" dirty="0"/>
              </a:p>
            </p:txBody>
          </p:sp>
          <p:sp>
            <p:nvSpPr>
              <p:cNvPr id="40" name="Rounded Rectangle 39"/>
              <p:cNvSpPr/>
              <p:nvPr/>
            </p:nvSpPr>
            <p:spPr>
              <a:xfrm>
                <a:off x="8390909" y="1108825"/>
                <a:ext cx="1625436"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Workforce</a:t>
                </a:r>
                <a:endParaRPr lang="en-IN" b="1" dirty="0"/>
              </a:p>
            </p:txBody>
          </p:sp>
          <p:sp>
            <p:nvSpPr>
              <p:cNvPr id="45" name="Rounded Rectangle 44"/>
              <p:cNvSpPr/>
              <p:nvPr/>
            </p:nvSpPr>
            <p:spPr>
              <a:xfrm>
                <a:off x="8390910" y="90169"/>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Packaging</a:t>
                </a:r>
                <a:endParaRPr lang="en-IN" b="1" dirty="0"/>
              </a:p>
            </p:txBody>
          </p:sp>
          <p:cxnSp>
            <p:nvCxnSpPr>
              <p:cNvPr id="19" name="Elbow Connector 18"/>
              <p:cNvCxnSpPr>
                <a:endCxn id="45" idx="1"/>
              </p:cNvCxnSpPr>
              <p:nvPr/>
            </p:nvCxnSpPr>
            <p:spPr>
              <a:xfrm flipV="1">
                <a:off x="7219882" y="273326"/>
                <a:ext cx="1171028" cy="10116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8" idx="1"/>
              </p:cNvCxnSpPr>
              <p:nvPr/>
            </p:nvCxnSpPr>
            <p:spPr>
              <a:xfrm>
                <a:off x="7779270" y="771959"/>
                <a:ext cx="614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0" idx="1"/>
              </p:cNvCxnSpPr>
              <p:nvPr/>
            </p:nvCxnSpPr>
            <p:spPr>
              <a:xfrm>
                <a:off x="7805396" y="1288286"/>
                <a:ext cx="585513" cy="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p:nvPr/>
        </p:nvCxnSpPr>
        <p:spPr>
          <a:xfrm flipV="1">
            <a:off x="3700534" y="1372971"/>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500370" y="2237684"/>
            <a:ext cx="11071242" cy="4491080"/>
            <a:chOff x="500370" y="2237684"/>
            <a:chExt cx="11071242" cy="4491080"/>
          </a:xfrm>
        </p:grpSpPr>
        <p:cxnSp>
          <p:nvCxnSpPr>
            <p:cNvPr id="110"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120" idx="2"/>
              <a:endCxn id="121"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500370" y="2237684"/>
              <a:ext cx="11071242" cy="4491080"/>
              <a:chOff x="813879" y="2054802"/>
              <a:chExt cx="11071242" cy="4491080"/>
            </a:xfrm>
          </p:grpSpPr>
          <p:grpSp>
            <p:nvGrpSpPr>
              <p:cNvPr id="112" name="Group 111"/>
              <p:cNvGrpSpPr/>
              <p:nvPr/>
            </p:nvGrpSpPr>
            <p:grpSpPr>
              <a:xfrm>
                <a:off x="813879" y="2054802"/>
                <a:ext cx="11071242" cy="4491080"/>
                <a:chOff x="813879" y="2054802"/>
                <a:chExt cx="11071242" cy="4491080"/>
              </a:xfrm>
            </p:grpSpPr>
            <p:grpSp>
              <p:nvGrpSpPr>
                <p:cNvPr id="114" name="Group 113"/>
                <p:cNvGrpSpPr/>
                <p:nvPr/>
              </p:nvGrpSpPr>
              <p:grpSpPr>
                <a:xfrm>
                  <a:off x="813879" y="2194501"/>
                  <a:ext cx="9130004" cy="4351381"/>
                  <a:chOff x="195087" y="1107833"/>
                  <a:chExt cx="10352009" cy="4933792"/>
                </a:xfrm>
              </p:grpSpPr>
              <p:sp>
                <p:nvSpPr>
                  <p:cNvPr id="116" name="Oval 115">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2" name="Straight Arrow Connector 121">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19"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3"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116" idx="2"/>
                    <a:endCxn id="117"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Packaging &amp; Illumination</a:t>
                    </a:r>
                    <a:endParaRPr lang="en-US" sz="1600" dirty="0">
                      <a:solidFill>
                        <a:schemeClr val="bg1"/>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Workforce</a:t>
                    </a:r>
                    <a:endParaRPr lang="en-US" sz="1600" dirty="0">
                      <a:solidFill>
                        <a:schemeClr val="bg1"/>
                      </a:solidFill>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28" name="Rectangle 127">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Store Maintenance</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15" name="Rectangle 114">
                  <a:extLst>
                    <a:ext uri="{FF2B5EF4-FFF2-40B4-BE49-F238E27FC236}">
                      <a16:creationId xmlns:a16="http://schemas.microsoft.com/office/drawing/2014/main" id="{481D58D3-87D7-4D40-B59F-7F751F117F96}"/>
                    </a:ext>
                  </a:extLst>
                </p:cNvPr>
                <p:cNvSpPr/>
                <p:nvPr/>
              </p:nvSpPr>
              <p:spPr>
                <a:xfrm>
                  <a:off x="9943883" y="2054802"/>
                  <a:ext cx="1941238" cy="2923877"/>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Simple and appealing packing</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a:t>
                  </a: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Bundling</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product suggestions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shopping experience</a:t>
                  </a:r>
                </a:p>
              </p:txBody>
            </p:sp>
          </p:grpSp>
          <p:cxnSp>
            <p:nvCxnSpPr>
              <p:cNvPr id="113" name="Straight Arrow Connector 112">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118" idx="6"/>
              </p:cNvCxnSpPr>
              <p:nvPr/>
            </p:nvCxnSpPr>
            <p:spPr>
              <a:xfrm flipV="1">
                <a:off x="2545048" y="4391996"/>
                <a:ext cx="3798100"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131" name="Rectangle 130">
            <a:extLst>
              <a:ext uri="{FF2B5EF4-FFF2-40B4-BE49-F238E27FC236}">
                <a16:creationId xmlns:a16="http://schemas.microsoft.com/office/drawing/2014/main" id="{A69BDC62-882D-49FD-B60A-05F493B04723}"/>
              </a:ext>
            </a:extLst>
          </p:cNvPr>
          <p:cNvSpPr/>
          <p:nvPr/>
        </p:nvSpPr>
        <p:spPr>
          <a:xfrm>
            <a:off x="4468736" y="2793773"/>
            <a:ext cx="1330561" cy="974626"/>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Presentation of a product in an advantageous way</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A69BDC62-882D-49FD-B60A-05F493B04723}"/>
              </a:ext>
            </a:extLst>
          </p:cNvPr>
          <p:cNvSpPr/>
          <p:nvPr/>
        </p:nvSpPr>
        <p:spPr>
          <a:xfrm>
            <a:off x="4512940" y="5503187"/>
            <a:ext cx="1330561" cy="730969"/>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Sells products and maintains the store</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TextBox 2"/>
          <p:cNvSpPr txBox="1"/>
          <p:nvPr/>
        </p:nvSpPr>
        <p:spPr>
          <a:xfrm>
            <a:off x="9610075" y="5649381"/>
            <a:ext cx="2273132"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Quality of atmosphere</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9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Competition</a:t>
            </a:r>
            <a:endParaRPr lang="en-US" sz="7200" dirty="0">
              <a:solidFill>
                <a:schemeClr val="accent4"/>
              </a:solidFill>
            </a:endParaRPr>
          </a:p>
        </p:txBody>
      </p:sp>
    </p:spTree>
    <p:extLst>
      <p:ext uri="{BB962C8B-B14F-4D97-AF65-F5344CB8AC3E}">
        <p14:creationId xmlns:p14="http://schemas.microsoft.com/office/powerpoint/2010/main" val="2722265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Introduction</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6FB0785-0013-474B-B959-F2CC8F4C0C1E}"/>
              </a:ext>
            </a:extLst>
          </p:cNvPr>
          <p:cNvSpPr/>
          <p:nvPr/>
        </p:nvSpPr>
        <p:spPr>
          <a:xfrm>
            <a:off x="403055" y="1357350"/>
            <a:ext cx="2693113" cy="974626"/>
          </a:xfrm>
          <a:prstGeom prst="rect">
            <a:avLst/>
          </a:prstGeom>
        </p:spPr>
        <p:txBody>
          <a:bodyPr wrap="square" lIns="0" tIns="0" rIns="0" bIns="0" anchor="t">
            <a:spAutoFit/>
          </a:bodyPr>
          <a:lstStyle/>
          <a:p>
            <a:pPr algn="ctr">
              <a:lnSpc>
                <a:spcPts val="1900"/>
              </a:lnSpc>
            </a:pPr>
            <a:r>
              <a:rPr lang="en-US" sz="1400" dirty="0"/>
              <a:t>Retailing is the </a:t>
            </a:r>
            <a:r>
              <a:rPr lang="en-US" sz="1400" dirty="0" smtClean="0"/>
              <a:t>one of the largest </a:t>
            </a:r>
            <a:r>
              <a:rPr lang="en-US" sz="1400" dirty="0"/>
              <a:t>private sector in the world </a:t>
            </a:r>
            <a:r>
              <a:rPr lang="en-US" sz="1400" dirty="0" smtClean="0"/>
              <a:t>and</a:t>
            </a:r>
            <a:r>
              <a:rPr lang="en-IN" sz="1400" dirty="0"/>
              <a:t> 4th largest sector in the Indian economy. </a:t>
            </a:r>
            <a:r>
              <a:rPr lang="en-US" dirty="0"/>
              <a:t> </a:t>
            </a:r>
            <a:endParaRPr lang="en-US" sz="1400" dirty="0">
              <a:solidFill>
                <a:schemeClr val="tx1">
                  <a:lumMod val="75000"/>
                  <a:lumOff val="25000"/>
                </a:schemeClr>
              </a:solidFill>
              <a:cs typeface="Segoe UI" panose="020B0502040204020203" pitchFamily="34" charset="0"/>
            </a:endParaRPr>
          </a:p>
        </p:txBody>
      </p:sp>
      <p:sp>
        <p:nvSpPr>
          <p:cNvPr id="33" name="Rectangle 32">
            <a:extLst>
              <a:ext uri="{FF2B5EF4-FFF2-40B4-BE49-F238E27FC236}">
                <a16:creationId xmlns:a16="http://schemas.microsoft.com/office/drawing/2014/main" id="{913AB221-FD8D-4664-9B4C-AE1B1660ECAA}"/>
              </a:ext>
            </a:extLst>
          </p:cNvPr>
          <p:cNvSpPr/>
          <p:nvPr/>
        </p:nvSpPr>
        <p:spPr>
          <a:xfrm>
            <a:off x="3676027" y="872754"/>
            <a:ext cx="3790637" cy="1218282"/>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a:t>
            </a:r>
            <a:r>
              <a:rPr lang="en-US" sz="1400" dirty="0" smtClean="0">
                <a:solidFill>
                  <a:schemeClr val="tx1">
                    <a:lumMod val="75000"/>
                    <a:lumOff val="25000"/>
                  </a:schemeClr>
                </a:solidFill>
                <a:cs typeface="Segoe UI" panose="020B0502040204020203" pitchFamily="34" charset="0"/>
              </a:rPr>
              <a:t> </a:t>
            </a:r>
            <a:r>
              <a:rPr lang="en-US" sz="1400" dirty="0">
                <a:solidFill>
                  <a:schemeClr val="tx1">
                    <a:lumMod val="75000"/>
                    <a:lumOff val="25000"/>
                  </a:schemeClr>
                </a:solidFill>
                <a:cs typeface="Segoe UI" panose="020B0502040204020203" pitchFamily="34" charset="0"/>
              </a:rPr>
              <a:t>business that sells goods and services </a:t>
            </a:r>
            <a:r>
              <a:rPr lang="en-US" sz="1400" dirty="0" smtClean="0">
                <a:solidFill>
                  <a:schemeClr val="tx1">
                    <a:lumMod val="75000"/>
                    <a:lumOff val="25000"/>
                  </a:schemeClr>
                </a:solidFill>
                <a:cs typeface="Segoe UI" panose="020B0502040204020203" pitchFamily="34" charset="0"/>
              </a:rPr>
              <a:t>through outlets to </a:t>
            </a:r>
            <a:r>
              <a:rPr lang="en-US" sz="1400" dirty="0">
                <a:solidFill>
                  <a:schemeClr val="tx1">
                    <a:lumMod val="75000"/>
                    <a:lumOff val="25000"/>
                  </a:schemeClr>
                </a:solidFill>
                <a:cs typeface="Segoe UI" panose="020B0502040204020203" pitchFamily="34" charset="0"/>
              </a:rPr>
              <a:t>consumers </a:t>
            </a:r>
            <a:r>
              <a:rPr lang="en-IN" sz="1400" dirty="0"/>
              <a:t>by providing them unlimited choice, outstanding value proposition, superior quality and unmatched experience.</a:t>
            </a:r>
            <a:endParaRPr lang="en-US" sz="1400" dirty="0">
              <a:solidFill>
                <a:schemeClr val="tx1">
                  <a:lumMod val="75000"/>
                  <a:lumOff val="25000"/>
                </a:schemeClr>
              </a:solidFill>
              <a:cs typeface="Segoe UI" panose="020B0502040204020203" pitchFamily="34" charset="0"/>
            </a:endParaRPr>
          </a:p>
          <a:p>
            <a:pPr algn="ctr">
              <a:lnSpc>
                <a:spcPts val="1900"/>
              </a:lnSpc>
            </a:pPr>
            <a:r>
              <a:rPr lang="en-US" sz="1400" dirty="0" smtClean="0">
                <a:solidFill>
                  <a:schemeClr val="tx1">
                    <a:lumMod val="75000"/>
                    <a:lumOff val="25000"/>
                  </a:schemeClr>
                </a:solidFill>
                <a:cs typeface="Segoe UI" panose="020B0502040204020203" pitchFamily="34" charset="0"/>
              </a:rPr>
              <a:t>.</a:t>
            </a:r>
            <a:endParaRPr lang="en-US" sz="1400" dirty="0">
              <a:solidFill>
                <a:schemeClr val="tx1">
                  <a:lumMod val="75000"/>
                  <a:lumOff val="25000"/>
                </a:schemeClr>
              </a:solidFill>
              <a:cs typeface="Segoe UI" panose="020B0502040204020203" pitchFamily="34" charset="0"/>
            </a:endParaRPr>
          </a:p>
        </p:txBody>
      </p:sp>
      <p:sp>
        <p:nvSpPr>
          <p:cNvPr id="34" name="Rectangle 33">
            <a:extLst>
              <a:ext uri="{FF2B5EF4-FFF2-40B4-BE49-F238E27FC236}">
                <a16:creationId xmlns:a16="http://schemas.microsoft.com/office/drawing/2014/main" id="{53F5EDC0-C02E-4790-A681-CA7AB9133338}"/>
              </a:ext>
            </a:extLst>
          </p:cNvPr>
          <p:cNvSpPr/>
          <p:nvPr/>
        </p:nvSpPr>
        <p:spPr>
          <a:xfrm>
            <a:off x="8046523" y="1429309"/>
            <a:ext cx="3133725" cy="730969"/>
          </a:xfrm>
          <a:prstGeom prst="rect">
            <a:avLst/>
          </a:prstGeom>
        </p:spPr>
        <p:txBody>
          <a:bodyPr wrap="square" lIns="0" tIns="0" rIns="0" bIns="0" anchor="t">
            <a:spAutoFit/>
          </a:bodyPr>
          <a:lstStyle/>
          <a:p>
            <a:pPr algn="ctr">
              <a:lnSpc>
                <a:spcPts val="1900"/>
              </a:lnSpc>
            </a:pPr>
            <a:r>
              <a:rPr lang="en-US" sz="1400" dirty="0" smtClean="0">
                <a:solidFill>
                  <a:schemeClr val="tx1">
                    <a:lumMod val="75000"/>
                    <a:lumOff val="25000"/>
                  </a:schemeClr>
                </a:solidFill>
                <a:cs typeface="Segoe UI" panose="020B0502040204020203" pitchFamily="34" charset="0"/>
              </a:rPr>
              <a:t>Fast Moving Consumer Goods(FMCG) are the products that are sold quickly and at a relatively low cost. </a:t>
            </a:r>
            <a:endParaRPr lang="en-US" sz="1400" dirty="0">
              <a:solidFill>
                <a:schemeClr val="tx1">
                  <a:lumMod val="75000"/>
                  <a:lumOff val="25000"/>
                </a:schemeClr>
              </a:solidFill>
              <a:cs typeface="Segoe UI" panose="020B0502040204020203" pitchFamily="34" charset="0"/>
            </a:endParaRPr>
          </a:p>
        </p:txBody>
      </p:sp>
      <p:sp>
        <p:nvSpPr>
          <p:cNvPr id="35" name="Rectangle 34">
            <a:extLst>
              <a:ext uri="{FF2B5EF4-FFF2-40B4-BE49-F238E27FC236}">
                <a16:creationId xmlns:a16="http://schemas.microsoft.com/office/drawing/2014/main" id="{857F5370-BF8E-406B-BEAE-B1224615626A}"/>
              </a:ext>
            </a:extLst>
          </p:cNvPr>
          <p:cNvSpPr/>
          <p:nvPr/>
        </p:nvSpPr>
        <p:spPr>
          <a:xfrm>
            <a:off x="436588" y="4850900"/>
            <a:ext cx="2990355" cy="730969"/>
          </a:xfrm>
          <a:prstGeom prst="rect">
            <a:avLst/>
          </a:prstGeom>
        </p:spPr>
        <p:txBody>
          <a:bodyPr wrap="square" lIns="0" tIns="0" rIns="0" bIns="0" anchor="t">
            <a:spAutoFit/>
          </a:bodyPr>
          <a:lstStyle/>
          <a:p>
            <a:pPr algn="ctr">
              <a:lnSpc>
                <a:spcPts val="1900"/>
              </a:lnSpc>
            </a:pPr>
            <a:r>
              <a:rPr lang="en-IN" sz="1400" dirty="0"/>
              <a:t>Growing awareness, easier access and changing lifestyles have been the key growth drivers for the sector</a:t>
            </a:r>
            <a:endParaRPr lang="en-US" sz="1400" dirty="0">
              <a:solidFill>
                <a:schemeClr val="tx1">
                  <a:lumMod val="75000"/>
                  <a:lumOff val="25000"/>
                </a:schemeClr>
              </a:solidFill>
              <a:cs typeface="Segoe UI" panose="020B0502040204020203" pitchFamily="34" charset="0"/>
            </a:endParaRPr>
          </a:p>
        </p:txBody>
      </p:sp>
      <p:sp>
        <p:nvSpPr>
          <p:cNvPr id="36" name="Rectangle 35">
            <a:extLst>
              <a:ext uri="{FF2B5EF4-FFF2-40B4-BE49-F238E27FC236}">
                <a16:creationId xmlns:a16="http://schemas.microsoft.com/office/drawing/2014/main" id="{98F5A313-1C6C-4AEE-8556-576074B1BF06}"/>
              </a:ext>
            </a:extLst>
          </p:cNvPr>
          <p:cNvSpPr/>
          <p:nvPr/>
        </p:nvSpPr>
        <p:spPr>
          <a:xfrm>
            <a:off x="8765987" y="4850900"/>
            <a:ext cx="2428875" cy="1705595"/>
          </a:xfrm>
          <a:prstGeom prst="rect">
            <a:avLst/>
          </a:prstGeom>
        </p:spPr>
        <p:txBody>
          <a:bodyPr wrap="square" lIns="0" tIns="0" rIns="0" bIns="0" anchor="t">
            <a:spAutoFit/>
          </a:bodyPr>
          <a:lstStyle/>
          <a:p>
            <a:pPr algn="ctr">
              <a:lnSpc>
                <a:spcPts val="1900"/>
              </a:lnSpc>
            </a:pPr>
            <a:r>
              <a:rPr lang="en-IN" sz="1400" dirty="0"/>
              <a:t> FMCG sector has grown from US$ 31.6 billion in 2011 to US$ 52.75 billion in 2017-18</a:t>
            </a:r>
            <a:r>
              <a:rPr lang="en-US" sz="1400" dirty="0" smtClean="0">
                <a:solidFill>
                  <a:schemeClr val="tx1">
                    <a:lumMod val="75000"/>
                    <a:lumOff val="25000"/>
                  </a:schemeClr>
                </a:solidFill>
                <a:cs typeface="Segoe UI" panose="020B0502040204020203" pitchFamily="34" charset="0"/>
              </a:rPr>
              <a:t>. Urban segmentation accounted for 55% revenue and rural segmentation accounted for 45% revenue.</a:t>
            </a:r>
            <a:endParaRPr lang="en-US" sz="1400" dirty="0">
              <a:solidFill>
                <a:schemeClr val="tx1">
                  <a:lumMod val="75000"/>
                  <a:lumOff val="25000"/>
                </a:schemeClr>
              </a:solidFill>
              <a:cs typeface="Segoe UI" panose="020B0502040204020203" pitchFamily="34" charset="0"/>
            </a:endParaRPr>
          </a:p>
        </p:txBody>
      </p:sp>
      <p:sp>
        <p:nvSpPr>
          <p:cNvPr id="37" name="Rectangle 36">
            <a:extLst>
              <a:ext uri="{FF2B5EF4-FFF2-40B4-BE49-F238E27FC236}">
                <a16:creationId xmlns:a16="http://schemas.microsoft.com/office/drawing/2014/main" id="{0C310CC8-6624-4352-A642-89EF6FA7DCE6}"/>
              </a:ext>
            </a:extLst>
          </p:cNvPr>
          <p:cNvSpPr/>
          <p:nvPr/>
        </p:nvSpPr>
        <p:spPr>
          <a:xfrm>
            <a:off x="3696184" y="5424895"/>
            <a:ext cx="3943263" cy="1218282"/>
          </a:xfrm>
          <a:prstGeom prst="rect">
            <a:avLst/>
          </a:prstGeom>
        </p:spPr>
        <p:txBody>
          <a:bodyPr wrap="square" lIns="0" tIns="0" rIns="0" bIns="0" anchor="t">
            <a:spAutoFit/>
          </a:bodyPr>
          <a:lstStyle/>
          <a:p>
            <a:pPr algn="ctr">
              <a:lnSpc>
                <a:spcPts val="1900"/>
              </a:lnSpc>
            </a:pPr>
            <a:r>
              <a:rPr lang="en-IN" sz="1400" dirty="0"/>
              <a:t>T</a:t>
            </a:r>
            <a:r>
              <a:rPr lang="en-IN" sz="1400" dirty="0" smtClean="0"/>
              <a:t>hree </a:t>
            </a:r>
            <a:r>
              <a:rPr lang="en-IN" sz="1400" dirty="0"/>
              <a:t>main segments in the sector – food and beverages which accounts for 19 per cent of the sector, healthcare which accounts for 31 per cent and household and personal care which accounts for the remaining 50 per cent.</a:t>
            </a:r>
            <a:endParaRPr lang="en-US" sz="1400" dirty="0">
              <a:solidFill>
                <a:schemeClr val="tx1">
                  <a:lumMod val="75000"/>
                  <a:lumOff val="25000"/>
                </a:schemeClr>
              </a:solidFill>
              <a:cs typeface="Segoe UI" panose="020B0502040204020203" pitchFamily="34" charset="0"/>
            </a:endParaRPr>
          </a:p>
        </p:txBody>
      </p:sp>
      <p:grpSp>
        <p:nvGrpSpPr>
          <p:cNvPr id="50" name="Group 49"/>
          <p:cNvGrpSpPr/>
          <p:nvPr/>
        </p:nvGrpSpPr>
        <p:grpSpPr>
          <a:xfrm>
            <a:off x="3096168" y="2091036"/>
            <a:ext cx="5148984" cy="2818061"/>
            <a:chOff x="3506190" y="2277127"/>
            <a:chExt cx="5148984" cy="2818061"/>
          </a:xfrm>
        </p:grpSpPr>
        <p:sp>
          <p:nvSpPr>
            <p:cNvPr id="51" name="Circle: Hollow 21">
              <a:extLst>
                <a:ext uri="{FF2B5EF4-FFF2-40B4-BE49-F238E27FC236}">
                  <a16:creationId xmlns:a16="http://schemas.microsoft.com/office/drawing/2014/main" id="{769CE3F0-8651-4FF1-8CAF-1E986C3831C4}"/>
                </a:ext>
                <a:ext uri="{C183D7F6-B498-43B3-948B-1728B52AA6E4}">
                  <adec:decorative xmlns=""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Circle: Hollow 22">
              <a:extLst>
                <a:ext uri="{FF2B5EF4-FFF2-40B4-BE49-F238E27FC236}">
                  <a16:creationId xmlns:a16="http://schemas.microsoft.com/office/drawing/2014/main" id="{59423939-1DC9-4306-AA5D-6C0111336356}"/>
                </a:ext>
                <a:ext uri="{C183D7F6-B498-43B3-948B-1728B52AA6E4}">
                  <adec:decorative xmlns=""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Circle: Hollow 23">
              <a:extLst>
                <a:ext uri="{FF2B5EF4-FFF2-40B4-BE49-F238E27FC236}">
                  <a16:creationId xmlns:a16="http://schemas.microsoft.com/office/drawing/2014/main" id="{A838DD0B-E018-44D0-A4C0-13DF2FD0288D}"/>
                </a:ext>
                <a:ext uri="{C183D7F6-B498-43B3-948B-1728B52AA6E4}">
                  <adec:decorative xmlns=""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Circle: Hollow 24">
              <a:extLst>
                <a:ext uri="{FF2B5EF4-FFF2-40B4-BE49-F238E27FC236}">
                  <a16:creationId xmlns:a16="http://schemas.microsoft.com/office/drawing/2014/main" id="{B5265A05-9A0F-4DEC-9382-F51EEE742251}"/>
                </a:ext>
                <a:ext uri="{C183D7F6-B498-43B3-948B-1728B52AA6E4}">
                  <adec:decorative xmlns=""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2" name="Circle: Hollow 28">
              <a:extLst>
                <a:ext uri="{FF2B5EF4-FFF2-40B4-BE49-F238E27FC236}">
                  <a16:creationId xmlns:a16="http://schemas.microsoft.com/office/drawing/2014/main" id="{8770E695-5D11-488D-931B-4C4259EC25FF}"/>
                </a:ext>
                <a:ext uri="{C183D7F6-B498-43B3-948B-1728B52AA6E4}">
                  <adec:decorative xmlns=""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3" name="Group 82"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111"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95"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90"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9" name="Circle: Hollow 2">
              <a:extLst>
                <a:ext uri="{FF2B5EF4-FFF2-40B4-BE49-F238E27FC236}">
                  <a16:creationId xmlns:a16="http://schemas.microsoft.com/office/drawing/2014/main" id="{8DC8DEBA-4D8D-4704-A04E-32A1E0BF41F4}"/>
                </a:ext>
                <a:ext uri="{C183D7F6-B498-43B3-948B-1728B52AA6E4}">
                  <adec:decorative xmlns="" xmlns:adec="http://schemas.microsoft.com/office/drawing/2017/decorative" val="1"/>
                </a:ext>
              </a:extLst>
            </p:cNvPr>
            <p:cNvSpPr/>
            <p:nvPr/>
          </p:nvSpPr>
          <p:spPr>
            <a:xfrm>
              <a:off x="3506190" y="2277127"/>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887579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560914"/>
            <a:chOff x="-49813" y="588909"/>
            <a:chExt cx="4816586" cy="1560914"/>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Pricing</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Technology</a:t>
              </a:r>
              <a:endParaRPr lang="en-IN" dirty="0"/>
            </a:p>
          </p:txBody>
        </p:sp>
        <p:sp>
          <p:nvSpPr>
            <p:cNvPr id="37" name="Rounded Rectangle 36"/>
            <p:cNvSpPr/>
            <p:nvPr/>
          </p:nvSpPr>
          <p:spPr>
            <a:xfrm>
              <a:off x="2225101" y="1567133"/>
              <a:ext cx="2541672" cy="5826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New entrants in the market</a:t>
              </a:r>
              <a:endParaRPr lang="en-IN" dirty="0"/>
            </a:p>
          </p:txBody>
        </p:sp>
        <p:cxnSp>
          <p:nvCxnSpPr>
            <p:cNvPr id="15" name="Elbow Connector 14"/>
            <p:cNvCxnSpPr>
              <a:endCxn id="37" idx="1"/>
            </p:cNvCxnSpPr>
            <p:nvPr/>
          </p:nvCxnSpPr>
          <p:spPr>
            <a:xfrm rot="16200000" flipH="1">
              <a:off x="1763916" y="1397293"/>
              <a:ext cx="591382" cy="330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00370" y="2367667"/>
            <a:ext cx="11118658" cy="4361097"/>
            <a:chOff x="500370" y="2367667"/>
            <a:chExt cx="11118658" cy="4361097"/>
          </a:xfrm>
        </p:grpSpPr>
        <p:cxnSp>
          <p:nvCxnSpPr>
            <p:cNvPr id="94"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2367667"/>
              <a:ext cx="11118658" cy="4361097"/>
              <a:chOff x="813879" y="2184785"/>
              <a:chExt cx="11118658" cy="4361097"/>
            </a:xfrm>
          </p:grpSpPr>
          <p:grpSp>
            <p:nvGrpSpPr>
              <p:cNvPr id="99" name="Group 98"/>
              <p:cNvGrpSpPr/>
              <p:nvPr/>
            </p:nvGrpSpPr>
            <p:grpSpPr>
              <a:xfrm>
                <a:off x="813879" y="2184785"/>
                <a:ext cx="11118658" cy="4361097"/>
                <a:chOff x="813879" y="2184785"/>
                <a:chExt cx="11118658" cy="4361097"/>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Durable</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Pricing</a:t>
                    </a:r>
                  </a:p>
                  <a:p>
                    <a:pPr algn="ctr">
                      <a:lnSpc>
                        <a:spcPts val="1900"/>
                      </a:lnSpc>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id="{481D58D3-87D7-4D40-B59F-7F751F117F96}"/>
                    </a:ext>
                  </a:extLst>
                </p:cNvPr>
                <p:cNvSpPr/>
                <p:nvPr/>
              </p:nvSpPr>
              <p:spPr>
                <a:xfrm>
                  <a:off x="9991299" y="2184785"/>
                  <a:ext cx="1941238" cy="1461939"/>
                </a:xfrm>
                <a:prstGeom prst="rect">
                  <a:avLst/>
                </a:prstGeom>
              </p:spPr>
              <p:txBody>
                <a:bodyPr wrap="square" lIns="0" tIns="0" rIns="0" bIns="0" anchor="ctr">
                  <a:spAutoFit/>
                </a:bodyPr>
                <a:lstStyle/>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At affordable price,</a:t>
                  </a:r>
                </a:p>
                <a:p>
                  <a:pPr>
                    <a:lnSpc>
                      <a:spcPts val="1900"/>
                    </a:lnSpc>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More Quantity</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Quality</a:t>
                  </a:r>
                </a:p>
                <a:p>
                  <a:pPr>
                    <a:lnSpc>
                      <a:spcPts val="1900"/>
                    </a:lnSpc>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Box 1"/>
          <p:cNvSpPr txBox="1"/>
          <p:nvPr/>
        </p:nvSpPr>
        <p:spPr>
          <a:xfrm>
            <a:off x="9677790" y="5428547"/>
            <a:ext cx="216257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New customer acquisition and old customer retention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77054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592756"/>
            <a:chOff x="-49813" y="588909"/>
            <a:chExt cx="4816586" cy="1592756"/>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Pricing</a:t>
              </a:r>
              <a:endParaRPr lang="en-IN" dirty="0"/>
            </a:p>
          </p:txBody>
        </p:sp>
        <p:sp>
          <p:nvSpPr>
            <p:cNvPr id="36" name="Rounded Rectangle 35"/>
            <p:cNvSpPr/>
            <p:nvPr/>
          </p:nvSpPr>
          <p:spPr>
            <a:xfrm>
              <a:off x="2225101" y="1083458"/>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Technology</a:t>
              </a:r>
              <a:endParaRPr lang="en-IN" b="1" dirty="0"/>
            </a:p>
          </p:txBody>
        </p:sp>
        <p:sp>
          <p:nvSpPr>
            <p:cNvPr id="37" name="Rounded Rectangle 36"/>
            <p:cNvSpPr/>
            <p:nvPr/>
          </p:nvSpPr>
          <p:spPr>
            <a:xfrm>
              <a:off x="2225101" y="1567132"/>
              <a:ext cx="2541672" cy="61453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New entrants in the market</a:t>
              </a:r>
              <a:endParaRPr lang="en-IN" dirty="0"/>
            </a:p>
          </p:txBody>
        </p:sp>
        <p:cxnSp>
          <p:nvCxnSpPr>
            <p:cNvPr id="15" name="Elbow Connector 14"/>
            <p:cNvCxnSpPr>
              <a:endCxn id="37" idx="1"/>
            </p:cNvCxnSpPr>
            <p:nvPr/>
          </p:nvCxnSpPr>
          <p:spPr>
            <a:xfrm rot="16200000" flipH="1">
              <a:off x="1755955" y="1405253"/>
              <a:ext cx="607304" cy="330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60375" y="1989420"/>
            <a:ext cx="11340426" cy="4748961"/>
            <a:chOff x="500370" y="1979803"/>
            <a:chExt cx="11340426" cy="4748961"/>
          </a:xfrm>
        </p:grpSpPr>
        <p:cxnSp>
          <p:nvCxnSpPr>
            <p:cNvPr id="94"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979803"/>
              <a:ext cx="11340426" cy="4748961"/>
              <a:chOff x="813879" y="1796921"/>
              <a:chExt cx="11340426" cy="4748961"/>
            </a:xfrm>
          </p:grpSpPr>
          <p:grpSp>
            <p:nvGrpSpPr>
              <p:cNvPr id="99" name="Group 98"/>
              <p:cNvGrpSpPr/>
              <p:nvPr/>
            </p:nvGrpSpPr>
            <p:grpSpPr>
              <a:xfrm>
                <a:off x="813879" y="1796921"/>
                <a:ext cx="11340426" cy="4748961"/>
                <a:chOff x="813879" y="1796921"/>
                <a:chExt cx="11340426" cy="4748961"/>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Scope</a:t>
                    </a: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Durables</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Technology</a:t>
                    </a:r>
                  </a:p>
                  <a:p>
                    <a:pPr algn="ctr">
                      <a:lnSpc>
                        <a:spcPts val="1900"/>
                      </a:lnSpc>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id="{481D58D3-87D7-4D40-B59F-7F751F117F96}"/>
                    </a:ext>
                  </a:extLst>
                </p:cNvPr>
                <p:cNvSpPr/>
                <p:nvPr/>
              </p:nvSpPr>
              <p:spPr>
                <a:xfrm>
                  <a:off x="10213067" y="1796921"/>
                  <a:ext cx="1941238" cy="3411190"/>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Latest technology for speed billing</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Free </a:t>
                  </a:r>
                  <a:r>
                    <a:rPr lang="en-US" sz="1600" dirty="0" err="1" smtClean="0">
                      <a:solidFill>
                        <a:schemeClr val="tx1">
                          <a:lumMod val="75000"/>
                          <a:lumOff val="25000"/>
                        </a:schemeClr>
                      </a:solidFill>
                      <a:latin typeface="Arial" panose="020B0604020202020204" pitchFamily="34" charset="0"/>
                      <a:cs typeface="Arial" panose="020B0604020202020204" pitchFamily="34" charset="0"/>
                    </a:rPr>
                    <a:t>wi-fi</a:t>
                  </a:r>
                  <a:r>
                    <a:rPr lang="en-US" sz="1600" dirty="0" smtClean="0">
                      <a:solidFill>
                        <a:schemeClr val="tx1">
                          <a:lumMod val="75000"/>
                          <a:lumOff val="25000"/>
                        </a:schemeClr>
                      </a:solidFill>
                      <a:latin typeface="Arial" panose="020B0604020202020204" pitchFamily="34" charset="0"/>
                      <a:cs typeface="Arial" panose="020B0604020202020204" pitchFamily="34" charset="0"/>
                    </a:rPr>
                    <a:t> at billing counter</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AI and deep learning models for customer recognition(New or old)</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Digital Marketing</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p:cNvSpPr txBox="1"/>
          <p:nvPr/>
        </p:nvSpPr>
        <p:spPr>
          <a:xfrm>
            <a:off x="9804623" y="5499720"/>
            <a:ext cx="2387377"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Enhancing customer experience and process simplification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8118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614348"/>
            <a:chOff x="-49813" y="588909"/>
            <a:chExt cx="4816586" cy="1614348"/>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Pricing</a:t>
              </a:r>
              <a:endParaRPr lang="en-IN"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Technology</a:t>
              </a:r>
              <a:endParaRPr lang="en-IN" dirty="0"/>
            </a:p>
          </p:txBody>
        </p:sp>
        <p:sp>
          <p:nvSpPr>
            <p:cNvPr id="37" name="Rounded Rectangle 36"/>
            <p:cNvSpPr/>
            <p:nvPr/>
          </p:nvSpPr>
          <p:spPr>
            <a:xfrm>
              <a:off x="2225101" y="1567133"/>
              <a:ext cx="2541672" cy="63612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New entrants in the market</a:t>
              </a:r>
              <a:endParaRPr lang="en-IN" b="1" dirty="0"/>
            </a:p>
          </p:txBody>
        </p:sp>
        <p:cxnSp>
          <p:nvCxnSpPr>
            <p:cNvPr id="15" name="Elbow Connector 14"/>
            <p:cNvCxnSpPr>
              <a:endCxn id="37" idx="1"/>
            </p:cNvCxnSpPr>
            <p:nvPr/>
          </p:nvCxnSpPr>
          <p:spPr>
            <a:xfrm rot="16200000" flipH="1">
              <a:off x="1750557" y="1410651"/>
              <a:ext cx="618100"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16781" y="1999740"/>
            <a:ext cx="11097368" cy="4775022"/>
            <a:chOff x="500370" y="1953742"/>
            <a:chExt cx="11097368" cy="4775022"/>
          </a:xfrm>
        </p:grpSpPr>
        <p:cxnSp>
          <p:nvCxnSpPr>
            <p:cNvPr id="94"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76" idx="2"/>
              <a:endCxn id="77" idx="2"/>
            </p:cNvCxnSpPr>
            <p:nvPr/>
          </p:nvCxnSpPr>
          <p:spPr>
            <a:xfrm rot="10800000" flipH="1" flipV="1">
              <a:off x="8161188" y="3077435"/>
              <a:ext cx="12879" cy="2951278"/>
            </a:xfrm>
            <a:prstGeom prst="bentConnector3">
              <a:avLst>
                <a:gd name="adj1" fmla="val -1774983"/>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953742"/>
              <a:ext cx="11097368" cy="4775022"/>
              <a:chOff x="813879" y="1770860"/>
              <a:chExt cx="11097368" cy="4775022"/>
            </a:xfrm>
          </p:grpSpPr>
          <p:grpSp>
            <p:nvGrpSpPr>
              <p:cNvPr id="99" name="Group 98"/>
              <p:cNvGrpSpPr/>
              <p:nvPr/>
            </p:nvGrpSpPr>
            <p:grpSpPr>
              <a:xfrm>
                <a:off x="813879" y="1770860"/>
                <a:ext cx="11097368" cy="4775022"/>
                <a:chOff x="813879" y="1770860"/>
                <a:chExt cx="11097368" cy="4775022"/>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95871"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New entrants in the market</a:t>
                    </a:r>
                  </a:p>
                </p:txBody>
              </p:sp>
            </p:grpSp>
            <p:sp>
              <p:nvSpPr>
                <p:cNvPr id="65" name="Rectangle 64">
                  <a:extLst>
                    <a:ext uri="{FF2B5EF4-FFF2-40B4-BE49-F238E27FC236}">
                      <a16:creationId xmlns:a16="http://schemas.microsoft.com/office/drawing/2014/main" id="{481D58D3-87D7-4D40-B59F-7F751F117F96}"/>
                    </a:ext>
                  </a:extLst>
                </p:cNvPr>
                <p:cNvSpPr/>
                <p:nvPr/>
              </p:nvSpPr>
              <p:spPr>
                <a:xfrm>
                  <a:off x="9970009" y="1770860"/>
                  <a:ext cx="1941238" cy="3167534"/>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Mergers and Acquisitions</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Increase in advertisement and seasonal promotions like world cup sale</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Create market monopoly by offering large cashbacks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9572911" y="5678805"/>
            <a:ext cx="239048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acquisition and upscaling customer base</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164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Ghost Pack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xmlns=""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xmlns=""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xmlns=""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xmlns=""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xmlns=""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t>
            </a:r>
            <a:r>
              <a:rPr lang="en-US" sz="1600" b="1" dirty="0" smtClean="0">
                <a:solidFill>
                  <a:schemeClr val="bg1"/>
                </a:solidFill>
              </a:rPr>
              <a:t>ANALYSIS</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246221"/>
          </a:xfrm>
          <a:prstGeom prst="rect">
            <a:avLst/>
          </a:prstGeom>
        </p:spPr>
        <p:txBody>
          <a:bodyPr wrap="square" lIns="0" tIns="0" rIns="0" bIns="0">
            <a:spAutoFit/>
          </a:bodyPr>
          <a:lstStyle/>
          <a:p>
            <a:pPr algn="ctr"/>
            <a:r>
              <a:rPr lang="en-US" sz="1600" b="1" dirty="0" smtClean="0">
                <a:solidFill>
                  <a:schemeClr val="bg1"/>
                </a:solidFill>
              </a:rPr>
              <a:t>TECHNOLOGY</a:t>
            </a:r>
            <a:endParaRPr lang="en-US" sz="16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218282"/>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It is important to understand the global market, consumer behavior and provide efficient service</a:t>
            </a:r>
            <a:endParaRPr lang="en-US" sz="1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705595"/>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Technology is going provide that</a:t>
            </a:r>
            <a:r>
              <a:rPr lang="en-US" sz="1400" dirty="0" smtClean="0">
                <a:solidFill>
                  <a:schemeClr val="bg1"/>
                </a:solidFill>
                <a:cs typeface="Segoe UI" panose="020B0502040204020203" pitchFamily="34" charset="0"/>
              </a:rPr>
              <a:t> breakthrough fostering the customer experience and analyze the customer needs and wants </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974626"/>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Cash flow and Sales volume is the backbone of the retail business marathon. </a:t>
            </a:r>
            <a:endParaRPr lang="en-US" sz="1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974626"/>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Global market have indirect effect on sales like purchasing, inflation etc.,. </a:t>
            </a:r>
            <a:endParaRPr lang="en-US" sz="1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61939"/>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‘WE’ for ‘You’ campaign, healthcare and wellness products , zero carbon footprint(NO to PLASTIC)</a:t>
            </a:r>
            <a:r>
              <a:rPr lang="en-US" sz="1400" dirty="0" smtClean="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SWOT </a:t>
            </a:r>
            <a:r>
              <a:rPr lang="en-US" sz="2800" b="1" dirty="0">
                <a:solidFill>
                  <a:schemeClr val="tx1">
                    <a:lumMod val="75000"/>
                    <a:lumOff val="25000"/>
                  </a:schemeClr>
                </a:solidFill>
              </a:rPr>
              <a:t>Analysis</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xmlns=""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xmlns=""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2062103"/>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Customer </a:t>
            </a:r>
            <a:r>
              <a:rPr lang="en-US" sz="1400" dirty="0" smtClean="0">
                <a:solidFill>
                  <a:schemeClr val="tx1">
                    <a:lumMod val="75000"/>
                    <a:lumOff val="25000"/>
                  </a:schemeClr>
                </a:solidFill>
                <a:cs typeface="Segoe UI" panose="020B0502040204020203" pitchFamily="34" charset="0"/>
              </a:rPr>
              <a:t>trust and organization commitment</a:t>
            </a:r>
            <a:endParaRPr lang="en-US" sz="1400" dirty="0">
              <a:solidFill>
                <a:schemeClr val="tx1">
                  <a:lumMod val="75000"/>
                  <a:lumOff val="25000"/>
                </a:schemeClr>
              </a:solidFill>
              <a:cs typeface="Segoe UI" panose="020B0502040204020203" pitchFamily="34" charset="0"/>
            </a:endParaRP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Customer service </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Physical existence</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High volume of sales</a:t>
            </a:r>
          </a:p>
          <a:p>
            <a:pPr marL="285750" indent="-285750">
              <a:spcBef>
                <a:spcPts val="1200"/>
              </a:spcBef>
              <a:buClr>
                <a:schemeClr val="tx2"/>
              </a:buClr>
              <a:buFont typeface="Wingdings" panose="05000000000000000000" pitchFamily="2" charset="2"/>
              <a:buChar char="§"/>
            </a:pPr>
            <a:endParaRPr lang="en-US" sz="1400" dirty="0">
              <a:solidFill>
                <a:schemeClr val="tx1">
                  <a:lumMod val="75000"/>
                  <a:lumOff val="25000"/>
                </a:schemeClr>
              </a:solidFill>
              <a:cs typeface="Segoe UI" panose="020B0502040204020203" pitchFamily="34" charset="0"/>
            </a:endParaRP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323439"/>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High </a:t>
            </a:r>
            <a:r>
              <a:rPr lang="en-US" sz="1400" dirty="0" smtClean="0">
                <a:solidFill>
                  <a:schemeClr val="tx1">
                    <a:lumMod val="75000"/>
                    <a:lumOff val="25000"/>
                  </a:schemeClr>
                </a:solidFill>
                <a:cs typeface="Segoe UI" panose="020B0502040204020203" pitchFamily="34" charset="0"/>
              </a:rPr>
              <a:t>operational </a:t>
            </a:r>
            <a:r>
              <a:rPr lang="en-US" sz="1400" dirty="0">
                <a:solidFill>
                  <a:schemeClr val="tx1">
                    <a:lumMod val="75000"/>
                    <a:lumOff val="25000"/>
                  </a:schemeClr>
                </a:solidFill>
                <a:cs typeface="Segoe UI" panose="020B0502040204020203" pitchFamily="34" charset="0"/>
              </a:rPr>
              <a:t>costs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Waiting time near billing counter</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Less margin</a:t>
            </a: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692771"/>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Own label products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Exclusive product offerings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Cross marketing </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Digital marketing</a:t>
            </a: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323439"/>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E-commerce</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New </a:t>
            </a:r>
            <a:r>
              <a:rPr lang="en-US" sz="1400" dirty="0" smtClean="0">
                <a:solidFill>
                  <a:schemeClr val="tx1">
                    <a:lumMod val="75000"/>
                    <a:lumOff val="25000"/>
                  </a:schemeClr>
                </a:solidFill>
                <a:cs typeface="Segoe UI" panose="020B0502040204020203" pitchFamily="34" charset="0"/>
              </a:rPr>
              <a:t>entrants</a:t>
            </a:r>
          </a:p>
          <a:p>
            <a:pPr marL="285750" indent="-285750">
              <a:spcBef>
                <a:spcPts val="1200"/>
              </a:spcBef>
              <a:buClr>
                <a:schemeClr val="tx2"/>
              </a:buClr>
              <a:buFont typeface="Wingdings" panose="05000000000000000000" pitchFamily="2" charset="2"/>
              <a:buChar char="§"/>
            </a:pPr>
            <a:r>
              <a:rPr lang="en-US" sz="1400" dirty="0" smtClean="0">
                <a:solidFill>
                  <a:schemeClr val="tx1">
                    <a:lumMod val="75000"/>
                    <a:lumOff val="25000"/>
                  </a:schemeClr>
                </a:solidFill>
                <a:cs typeface="Segoe UI" panose="020B0502040204020203" pitchFamily="34" charset="0"/>
              </a:rPr>
              <a:t>MNC</a:t>
            </a:r>
            <a:endParaRPr lang="en-US" sz="1400" dirty="0">
              <a:solidFill>
                <a:schemeClr val="tx1">
                  <a:lumMod val="75000"/>
                  <a:lumOff val="25000"/>
                </a:schemeClr>
              </a:solidFill>
              <a:cs typeface="Segoe UI" panose="020B0502040204020203" pitchFamily="34" charset="0"/>
            </a:endParaRP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820997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3391391" y="133682"/>
            <a:ext cx="5327933" cy="584775"/>
          </a:xfrm>
          <a:prstGeom prst="rect">
            <a:avLst/>
          </a:prstGeom>
          <a:noFill/>
        </p:spPr>
        <p:txBody>
          <a:bodyPr wrap="square" rtlCol="0">
            <a:spAutoFit/>
          </a:bodyPr>
          <a:lstStyle/>
          <a:p>
            <a:r>
              <a:rPr lang="en-IN" sz="3200" b="1" dirty="0" smtClean="0">
                <a:latin typeface="Arial" panose="020B0604020202020204" pitchFamily="34" charset="0"/>
                <a:cs typeface="Arial" panose="020B0604020202020204" pitchFamily="34" charset="0"/>
              </a:rPr>
              <a:t>FMCG Retail </a:t>
            </a:r>
            <a:r>
              <a:rPr lang="en-IN" sz="3200" b="1" dirty="0" smtClean="0">
                <a:latin typeface="Arial" panose="020B0604020202020204" pitchFamily="34" charset="0"/>
                <a:cs typeface="Arial" panose="020B0604020202020204" pitchFamily="34" charset="0"/>
              </a:rPr>
              <a:t>Su</a:t>
            </a:r>
            <a:r>
              <a:rPr lang="en-IN" sz="3200" b="1" dirty="0" smtClean="0">
                <a:latin typeface="Arial" panose="020B0604020202020204" pitchFamily="34" charset="0"/>
                <a:cs typeface="Arial" panose="020B0604020202020204" pitchFamily="34" charset="0"/>
              </a:rPr>
              <a:t>permarket</a:t>
            </a:r>
            <a:endParaRPr lang="en-IN" sz="3200" b="1" dirty="0">
              <a:latin typeface="Arial" panose="020B0604020202020204" pitchFamily="34" charset="0"/>
              <a:cs typeface="Arial" panose="020B0604020202020204" pitchFamily="34" charset="0"/>
            </a:endParaRPr>
          </a:p>
        </p:txBody>
      </p:sp>
      <p:pic>
        <p:nvPicPr>
          <p:cNvPr id="3" name="Understanding Indias FMCG Shopp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100" y="718457"/>
            <a:ext cx="10682514" cy="6008914"/>
          </a:xfrm>
          <a:prstGeom prst="rect">
            <a:avLst/>
          </a:prstGeom>
        </p:spPr>
      </p:pic>
    </p:spTree>
    <p:extLst>
      <p:ext uri="{BB962C8B-B14F-4D97-AF65-F5344CB8AC3E}">
        <p14:creationId xmlns:p14="http://schemas.microsoft.com/office/powerpoint/2010/main" val="3471937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758917" y="510219"/>
            <a:ext cx="3433083" cy="12679"/>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Attributes responsible for Sales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40940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xmlns=""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mj-lt"/>
              </a:rPr>
              <a:t>Sales</a:t>
            </a:r>
          </a:p>
          <a:p>
            <a:pPr algn="ctr"/>
            <a:r>
              <a:rPr lang="en-US" sz="1600" b="1" dirty="0" smtClean="0">
                <a:latin typeface="+mj-lt"/>
              </a:rPr>
              <a:t>based</a:t>
            </a:r>
          </a:p>
          <a:p>
            <a:pPr algn="ctr"/>
            <a:r>
              <a:rPr lang="en-US" sz="1600" b="1" dirty="0" smtClean="0">
                <a:latin typeface="+mj-lt"/>
              </a:rPr>
              <a:t>Attributes</a:t>
            </a:r>
            <a:endParaRPr lang="en-US" sz="1600"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xmlns=""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MARKETING</a:t>
            </a:r>
            <a:endParaRPr lang="en-US" sz="1600" b="1"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xmlns="" val="1"/>
              </a:ext>
            </a:extLst>
          </p:cNvPr>
          <p:cNvSpPr/>
          <p:nvPr/>
        </p:nvSpPr>
        <p:spPr>
          <a:xfrm>
            <a:off x="6836279" y="150871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1231134" y="1502648"/>
            <a:ext cx="3905098" cy="939800"/>
            <a:chOff x="1366837" y="2374899"/>
            <a:chExt cx="3905098" cy="939800"/>
          </a:xfrm>
        </p:grpSpPr>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xmlns="" val="1"/>
                </a:ext>
              </a:extLst>
            </p:cNvPr>
            <p:cNvSpPr/>
            <p:nvPr/>
          </p:nvSpPr>
          <p:spPr>
            <a:xfrm>
              <a:off x="1366837" y="25004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CUSTOMER</a:t>
              </a:r>
              <a:endParaRPr lang="en-US" sz="1600" b="1"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xmlns="" val="1"/>
                </a:ext>
              </a:extLst>
            </p:cNvPr>
            <p:cNvSpPr/>
            <p:nvPr/>
          </p:nvSpPr>
          <p:spPr>
            <a:xfrm>
              <a:off x="4332135" y="237489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4632998" y="2687501"/>
              <a:ext cx="338073" cy="339997"/>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p:cNvGrpSpPr/>
          <p:nvPr/>
        </p:nvGrpSpPr>
        <p:grpSpPr>
          <a:xfrm>
            <a:off x="6943725" y="4458616"/>
            <a:ext cx="3889724" cy="939800"/>
            <a:chOff x="7450358" y="3704591"/>
            <a:chExt cx="3889724" cy="939800"/>
          </a:xfrm>
        </p:grpSpPr>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xmlns="" val="1"/>
                </a:ext>
              </a:extLst>
            </p:cNvPr>
            <p:cNvSpPr/>
            <p:nvPr/>
          </p:nvSpPr>
          <p:spPr>
            <a:xfrm>
              <a:off x="7679307" y="381195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MARKET COMPETITION</a:t>
              </a:r>
              <a:endParaRPr lang="en-US" sz="1600" b="1" dirty="0"/>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xmlns="" val="1"/>
                </a:ext>
              </a:extLst>
            </p:cNvPr>
            <p:cNvSpPr/>
            <p:nvPr/>
          </p:nvSpPr>
          <p:spPr>
            <a:xfrm>
              <a:off x="7450358" y="370459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7711429" y="3973622"/>
              <a:ext cx="417658" cy="4176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459" y="1797259"/>
            <a:ext cx="341230" cy="350579"/>
          </a:xfrm>
          <a:prstGeom prst="rect">
            <a:avLst/>
          </a:prstGeom>
        </p:spPr>
      </p:pic>
      <p:grpSp>
        <p:nvGrpSpPr>
          <p:cNvPr id="6" name="Group 5"/>
          <p:cNvGrpSpPr/>
          <p:nvPr/>
        </p:nvGrpSpPr>
        <p:grpSpPr>
          <a:xfrm>
            <a:off x="1236152" y="4491008"/>
            <a:ext cx="3914702" cy="939800"/>
            <a:chOff x="1231134" y="4375641"/>
            <a:chExt cx="3914702" cy="939800"/>
          </a:xfrm>
        </p:grpSpPr>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1231134" y="445861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OPERATIONS</a:t>
              </a:r>
              <a:endParaRPr lang="en-US" sz="1600" b="1"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xmlns="" val="1"/>
                </a:ext>
              </a:extLst>
            </p:cNvPr>
            <p:cNvSpPr/>
            <p:nvPr/>
          </p:nvSpPr>
          <p:spPr>
            <a:xfrm>
              <a:off x="4206036" y="437564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descr="Icon of gears. ">
              <a:extLst>
                <a:ext uri="{FF2B5EF4-FFF2-40B4-BE49-F238E27FC236}">
                  <a16:creationId xmlns:a16="http://schemas.microsoft.com/office/drawing/2014/main" id="{5BC0E3F0-447D-4721-AB1F-C8243BA36671}"/>
                </a:ext>
              </a:extLst>
            </p:cNvPr>
            <p:cNvGrpSpPr/>
            <p:nvPr/>
          </p:nvGrpSpPr>
          <p:grpSpPr>
            <a:xfrm>
              <a:off x="4454888" y="4645223"/>
              <a:ext cx="343837" cy="343837"/>
              <a:chOff x="7613650" y="1387475"/>
              <a:chExt cx="284163" cy="284163"/>
            </a:xfrm>
            <a:solidFill>
              <a:schemeClr val="bg1"/>
            </a:solidFill>
          </p:grpSpPr>
          <p:sp>
            <p:nvSpPr>
              <p:cNvPr id="39"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Issues and Sub-Issues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7" name="Diagram 46"/>
          <p:cNvGraphicFramePr/>
          <p:nvPr>
            <p:extLst>
              <p:ext uri="{D42A27DB-BD31-4B8C-83A1-F6EECF244321}">
                <p14:modId xmlns:p14="http://schemas.microsoft.com/office/powerpoint/2010/main" val="3440301742"/>
              </p:ext>
            </p:extLst>
          </p:nvPr>
        </p:nvGraphicFramePr>
        <p:xfrm>
          <a:off x="953589" y="829171"/>
          <a:ext cx="10646227" cy="57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descr="Icon of human being and gear. ">
            <a:extLst>
              <a:ext uri="{FF2B5EF4-FFF2-40B4-BE49-F238E27FC236}">
                <a16:creationId xmlns:a16="http://schemas.microsoft.com/office/drawing/2014/main" id="{ECC5F635-1712-4572-A9EC-F94E2199DDBD}"/>
              </a:ext>
            </a:extLst>
          </p:cNvPr>
          <p:cNvGrpSpPr/>
          <p:nvPr/>
        </p:nvGrpSpPr>
        <p:grpSpPr>
          <a:xfrm>
            <a:off x="4254004" y="2973008"/>
            <a:ext cx="338073" cy="339997"/>
            <a:chOff x="6450013" y="5349875"/>
            <a:chExt cx="279399" cy="280988"/>
          </a:xfrm>
          <a:solidFill>
            <a:schemeClr val="bg1"/>
          </a:solidFill>
        </p:grpSpPr>
        <p:sp>
          <p:nvSpPr>
            <p:cNvPr id="49"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9703" y="2933728"/>
            <a:ext cx="341230" cy="350579"/>
          </a:xfrm>
          <a:prstGeom prst="rect">
            <a:avLst/>
          </a:prstGeom>
        </p:spPr>
      </p:pic>
      <p:sp>
        <p:nvSpPr>
          <p:cNvPr id="80"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246319" y="602291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172" y="6041359"/>
            <a:ext cx="481134" cy="308787"/>
          </a:xfrm>
          <a:prstGeom prst="rect">
            <a:avLst/>
          </a:prstGeom>
        </p:spPr>
      </p:pic>
      <p:sp>
        <p:nvSpPr>
          <p:cNvPr id="17"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959703" y="6004388"/>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8" name="Group 17" descr="Icon of gears. ">
            <a:extLst>
              <a:ext uri="{FF2B5EF4-FFF2-40B4-BE49-F238E27FC236}">
                <a16:creationId xmlns:a16="http://schemas.microsoft.com/office/drawing/2014/main" id="{5BC0E3F0-447D-4721-AB1F-C8243BA36671}"/>
              </a:ext>
            </a:extLst>
          </p:cNvPr>
          <p:cNvGrpSpPr/>
          <p:nvPr/>
        </p:nvGrpSpPr>
        <p:grpSpPr>
          <a:xfrm>
            <a:off x="9689820" y="2917304"/>
            <a:ext cx="343837" cy="343837"/>
            <a:chOff x="7613650" y="1387475"/>
            <a:chExt cx="284163" cy="284163"/>
          </a:xfrm>
          <a:solidFill>
            <a:schemeClr val="bg1"/>
          </a:solidFill>
        </p:grpSpPr>
        <p:sp>
          <p:nvSpPr>
            <p:cNvPr id="19"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53128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Customer</a:t>
            </a:r>
            <a:endParaRPr lang="en-US" sz="7200" dirty="0">
              <a:solidFill>
                <a:schemeClr val="accent4"/>
              </a:solidFill>
            </a:endParaRPr>
          </a:p>
        </p:txBody>
      </p:sp>
    </p:spTree>
    <p:extLst>
      <p:ext uri="{BB962C8B-B14F-4D97-AF65-F5344CB8AC3E}">
        <p14:creationId xmlns:p14="http://schemas.microsoft.com/office/powerpoint/2010/main" val="216492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884791"/>
            <a:chOff x="228600" y="588802"/>
            <a:chExt cx="9816736"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Segmentation</a:t>
              </a:r>
              <a:endParaRPr lang="en-IN" b="1" dirty="0"/>
            </a:p>
          </p:txBody>
        </p:sp>
        <p:sp>
          <p:nvSpPr>
            <p:cNvPr id="36" name="Rounded Rectangle 35"/>
            <p:cNvSpPr/>
            <p:nvPr/>
          </p:nvSpPr>
          <p:spPr>
            <a:xfrm>
              <a:off x="2204458" y="1083458"/>
              <a:ext cx="2830495"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Behaviour</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High Income</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Income</a:t>
              </a:r>
              <a:endParaRPr lang="en-IN" b="1"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Low Income</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5034954" y="771959"/>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8" idx="1"/>
            </p:cNvCxnSpPr>
            <p:nvPr/>
          </p:nvCxnSpPr>
          <p:spPr>
            <a:xfrm flipV="1">
              <a:off x="7779200" y="771959"/>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40" idx="1"/>
            </p:cNvCxnSpPr>
            <p:nvPr/>
          </p:nvCxnSpPr>
          <p:spPr>
            <a:xfrm rot="16200000" flipH="1">
              <a:off x="8028949" y="842559"/>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Marital Status</a:t>
              </a:r>
              <a:endParaRPr lang="en-IN" dirty="0"/>
            </a:p>
          </p:txBody>
        </p:sp>
        <p:cxnSp>
          <p:nvCxnSpPr>
            <p:cNvPr id="60" name="Straight Arrow Connector 59"/>
            <p:cNvCxnSpPr>
              <a:stCxn id="5" idx="3"/>
              <a:endCxn id="36" idx="1"/>
            </p:cNvCxnSpPr>
            <p:nvPr/>
          </p:nvCxnSpPr>
          <p:spPr>
            <a:xfrm flipV="1">
              <a:off x="1563150" y="1266615"/>
              <a:ext cx="641308"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8" y="2018661"/>
            <a:ext cx="7133675" cy="4395201"/>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3622829963"/>
              </p:ext>
            </p:extLst>
          </p:nvPr>
        </p:nvGraphicFramePr>
        <p:xfrm>
          <a:off x="7286393" y="2219103"/>
          <a:ext cx="4783688" cy="3732475"/>
        </p:xfrm>
        <a:graphic>
          <a:graphicData uri="http://schemas.openxmlformats.org/drawingml/2006/table">
            <a:tbl>
              <a:tblPr firstRow="1" bandRow="1">
                <a:tableStyleId>{00A15C55-8517-42AA-B614-E9B94910E393}</a:tableStyleId>
              </a:tblPr>
              <a:tblGrid>
                <a:gridCol w="2391844">
                  <a:extLst>
                    <a:ext uri="{9D8B030D-6E8A-4147-A177-3AD203B41FA5}">
                      <a16:colId xmlns:a16="http://schemas.microsoft.com/office/drawing/2014/main" val="3879808329"/>
                    </a:ext>
                  </a:extLst>
                </a:gridCol>
                <a:gridCol w="2391844">
                  <a:extLst>
                    <a:ext uri="{9D8B030D-6E8A-4147-A177-3AD203B41FA5}">
                      <a16:colId xmlns:a16="http://schemas.microsoft.com/office/drawing/2014/main" val="4123265277"/>
                    </a:ext>
                  </a:extLst>
                </a:gridCol>
              </a:tblGrid>
              <a:tr h="746495">
                <a:tc gridSpan="2">
                  <a:txBody>
                    <a:bodyPr/>
                    <a:lstStyle/>
                    <a:p>
                      <a:pPr algn="ctr"/>
                      <a:r>
                        <a:rPr lang="en-IN" sz="2400" dirty="0" smtClean="0"/>
                        <a:t>Recommendations</a:t>
                      </a:r>
                      <a:endParaRPr lang="en-IN" sz="2400" dirty="0"/>
                    </a:p>
                  </a:txBody>
                  <a:tcPr anchor="ctr"/>
                </a:tc>
                <a:tc hMerge="1">
                  <a:txBody>
                    <a:bodyPr/>
                    <a:lstStyle/>
                    <a:p>
                      <a:endParaRPr lang="en-IN" dirty="0"/>
                    </a:p>
                  </a:txBody>
                  <a:tcPr/>
                </a:tc>
                <a:extLst>
                  <a:ext uri="{0D108BD9-81ED-4DB2-BD59-A6C34878D82A}">
                    <a16:rowId xmlns:a16="http://schemas.microsoft.com/office/drawing/2014/main" val="4061924677"/>
                  </a:ext>
                </a:extLst>
              </a:tr>
              <a:tr h="746495">
                <a:tc>
                  <a:txBody>
                    <a:bodyPr/>
                    <a:lstStyle/>
                    <a:p>
                      <a:pPr algn="l"/>
                      <a:r>
                        <a:rPr lang="en-IN" dirty="0" smtClean="0"/>
                        <a:t>High</a:t>
                      </a:r>
                      <a:r>
                        <a:rPr lang="en-IN" baseline="0" dirty="0" smtClean="0"/>
                        <a:t> Income – High Spending</a:t>
                      </a:r>
                      <a:endParaRPr lang="en-IN" dirty="0"/>
                    </a:p>
                  </a:txBody>
                  <a:tcPr anchor="ctr"/>
                </a:tc>
                <a:tc>
                  <a:txBody>
                    <a:bodyPr/>
                    <a:lstStyle/>
                    <a:p>
                      <a:r>
                        <a:rPr lang="en-IN" dirty="0" smtClean="0"/>
                        <a:t>Loyalty Cards</a:t>
                      </a:r>
                      <a:endParaRPr lang="en-IN" dirty="0"/>
                    </a:p>
                  </a:txBody>
                  <a:tcPr anchor="ctr"/>
                </a:tc>
                <a:extLst>
                  <a:ext uri="{0D108BD9-81ED-4DB2-BD59-A6C34878D82A}">
                    <a16:rowId xmlns:a16="http://schemas.microsoft.com/office/drawing/2014/main" val="2787223130"/>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High</a:t>
                      </a:r>
                      <a:r>
                        <a:rPr lang="en-IN" baseline="0" dirty="0" smtClean="0"/>
                        <a:t> Income – Low Spending</a:t>
                      </a:r>
                      <a:endParaRPr lang="en-IN" dirty="0" smtClean="0"/>
                    </a:p>
                  </a:txBody>
                  <a:tcPr anchor="ctr"/>
                </a:tc>
                <a:tc>
                  <a:txBody>
                    <a:bodyPr/>
                    <a:lstStyle/>
                    <a:p>
                      <a:r>
                        <a:rPr lang="en-IN" dirty="0" smtClean="0"/>
                        <a:t>Discounts</a:t>
                      </a:r>
                      <a:endParaRPr lang="en-IN" dirty="0"/>
                    </a:p>
                  </a:txBody>
                  <a:tcPr anchor="ctr"/>
                </a:tc>
                <a:extLst>
                  <a:ext uri="{0D108BD9-81ED-4DB2-BD59-A6C34878D82A}">
                    <a16:rowId xmlns:a16="http://schemas.microsoft.com/office/drawing/2014/main" val="4255972771"/>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Low</a:t>
                      </a:r>
                      <a:r>
                        <a:rPr lang="en-IN" baseline="0" dirty="0" smtClean="0"/>
                        <a:t> Income – High Spending</a:t>
                      </a:r>
                      <a:endParaRPr lang="en-IN" dirty="0" smtClean="0"/>
                    </a:p>
                  </a:txBody>
                  <a:tcPr anchor="ctr"/>
                </a:tc>
                <a:tc>
                  <a:txBody>
                    <a:bodyPr/>
                    <a:lstStyle/>
                    <a:p>
                      <a:r>
                        <a:rPr lang="en-IN" dirty="0" smtClean="0"/>
                        <a:t>Cashback</a:t>
                      </a:r>
                      <a:endParaRPr lang="en-IN" dirty="0"/>
                    </a:p>
                  </a:txBody>
                  <a:tcPr anchor="ctr"/>
                </a:tc>
                <a:extLst>
                  <a:ext uri="{0D108BD9-81ED-4DB2-BD59-A6C34878D82A}">
                    <a16:rowId xmlns:a16="http://schemas.microsoft.com/office/drawing/2014/main" val="3586753854"/>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Low</a:t>
                      </a:r>
                      <a:r>
                        <a:rPr lang="en-IN" baseline="0" dirty="0" smtClean="0"/>
                        <a:t> Income – Low Spending</a:t>
                      </a:r>
                      <a:endParaRPr lang="en-IN" dirty="0" smtClean="0"/>
                    </a:p>
                  </a:txBody>
                  <a:tcPr anchor="ctr"/>
                </a:tc>
                <a:tc>
                  <a:txBody>
                    <a:bodyPr/>
                    <a:lstStyle/>
                    <a:p>
                      <a:endParaRPr lang="en-IN" dirty="0"/>
                    </a:p>
                  </a:txBody>
                  <a:tcPr anchor="ctr"/>
                </a:tc>
                <a:extLst>
                  <a:ext uri="{0D108BD9-81ED-4DB2-BD59-A6C34878D82A}">
                    <a16:rowId xmlns:a16="http://schemas.microsoft.com/office/drawing/2014/main" val="2282959110"/>
                  </a:ext>
                </a:extLst>
              </a:tr>
            </a:tbl>
          </a:graphicData>
        </a:graphic>
      </p:graphicFrame>
    </p:spTree>
    <p:extLst>
      <p:ext uri="{BB962C8B-B14F-4D97-AF65-F5344CB8AC3E}">
        <p14:creationId xmlns:p14="http://schemas.microsoft.com/office/powerpoint/2010/main" val="2930953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884791"/>
            <a:chOff x="228600" y="588802"/>
            <a:chExt cx="9816736"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Segmentation</a:t>
              </a:r>
              <a:endParaRPr lang="en-IN" b="1" dirty="0"/>
            </a:p>
          </p:txBody>
        </p:sp>
        <p:sp>
          <p:nvSpPr>
            <p:cNvPr id="36" name="Rounded Rectangle 35"/>
            <p:cNvSpPr/>
            <p:nvPr/>
          </p:nvSpPr>
          <p:spPr>
            <a:xfrm>
              <a:off x="2204459" y="1083458"/>
              <a:ext cx="2814588" cy="36631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Behaviour</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Single</a:t>
              </a:r>
              <a:endParaRPr lang="en-IN" b="1" dirty="0"/>
            </a:p>
          </p:txBody>
        </p:sp>
        <p:sp>
          <p:nvSpPr>
            <p:cNvPr id="39" name="Rounded Rectangle 38"/>
            <p:cNvSpPr/>
            <p:nvPr/>
          </p:nvSpPr>
          <p:spPr>
            <a:xfrm>
              <a:off x="5675655" y="588802"/>
              <a:ext cx="2103545"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Income</a:t>
              </a:r>
              <a:endParaRPr lang="en-IN"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Family</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34954" y="771852"/>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821277" y="1265855"/>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38" idx="1"/>
            </p:cNvCxnSpPr>
            <p:nvPr/>
          </p:nvCxnSpPr>
          <p:spPr>
            <a:xfrm rot="5400000" flipH="1" flipV="1">
              <a:off x="8008440" y="878977"/>
              <a:ext cx="518477" cy="3044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59" idx="1"/>
            </p:cNvCxnSpPr>
            <p:nvPr/>
          </p:nvCxnSpPr>
          <p:spPr>
            <a:xfrm rot="16200000" flipH="1">
              <a:off x="5257444" y="869712"/>
              <a:ext cx="518584" cy="3228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Marital</a:t>
              </a:r>
              <a:r>
                <a:rPr lang="en-IN" dirty="0" smtClean="0"/>
                <a:t> </a:t>
              </a:r>
              <a:r>
                <a:rPr lang="en-IN" b="1" dirty="0" smtClean="0"/>
                <a:t>Status</a:t>
              </a:r>
              <a:endParaRPr lang="en-IN" b="1" dirty="0"/>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nvGrpSpPr>
          <p:cNvPr id="37" name="Group 36"/>
          <p:cNvGrpSpPr/>
          <p:nvPr/>
        </p:nvGrpSpPr>
        <p:grpSpPr>
          <a:xfrm>
            <a:off x="500370" y="2377383"/>
            <a:ext cx="11236705" cy="4351381"/>
            <a:chOff x="500370" y="2377383"/>
            <a:chExt cx="11236705" cy="4351381"/>
          </a:xfrm>
        </p:grpSpPr>
        <p:cxnSp>
          <p:nvCxnSpPr>
            <p:cNvPr id="4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377383"/>
              <a:ext cx="11236705" cy="4351381"/>
              <a:chOff x="813879" y="2194501"/>
              <a:chExt cx="11236705" cy="4351381"/>
            </a:xfrm>
          </p:grpSpPr>
          <p:grpSp>
            <p:nvGrpSpPr>
              <p:cNvPr id="43" name="Group 42"/>
              <p:cNvGrpSpPr/>
              <p:nvPr/>
            </p:nvGrpSpPr>
            <p:grpSpPr>
              <a:xfrm>
                <a:off x="813879" y="2194501"/>
                <a:ext cx="11236705" cy="4351381"/>
                <a:chOff x="813879" y="2194501"/>
                <a:chExt cx="11236705" cy="4351381"/>
              </a:xfrm>
            </p:grpSpPr>
            <p:grpSp>
              <p:nvGrpSpPr>
                <p:cNvPr id="45" name="Group 44"/>
                <p:cNvGrpSpPr/>
                <p:nvPr/>
              </p:nvGrpSpPr>
              <p:grpSpPr>
                <a:xfrm>
                  <a:off x="813879" y="2194501"/>
                  <a:ext cx="9130004" cy="4351381"/>
                  <a:chOff x="195087" y="1107833"/>
                  <a:chExt cx="10352009" cy="4933792"/>
                </a:xfrm>
              </p:grpSpPr>
              <p:sp>
                <p:nvSpPr>
                  <p:cNvPr id="47" name="Oval 46">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47" idx="2"/>
                    <a:endCxn id="48"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0F8D1DEA-0363-4C10-925D-1D68E14CCEF4}"/>
                      </a:ext>
                    </a:extLst>
                  </p:cNvPr>
                  <p:cNvSpPr/>
                  <p:nvPr/>
                </p:nvSpPr>
                <p:spPr>
                  <a:xfrm>
                    <a:off x="195087" y="4662934"/>
                    <a:ext cx="2338252" cy="276268"/>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Marital Status</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81D58D3-87D7-4D40-B59F-7F751F117F96}"/>
                    </a:ext>
                  </a:extLst>
                </p:cNvPr>
                <p:cNvSpPr/>
                <p:nvPr/>
              </p:nvSpPr>
              <p:spPr>
                <a:xfrm>
                  <a:off x="9970010" y="2428440"/>
                  <a:ext cx="2080574" cy="974626"/>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Quantitative        </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diversification</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a:t>
                  </a: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Quality      </a:t>
                  </a:r>
                </a:p>
              </p:txBody>
            </p:sp>
          </p:grpSp>
          <p:cxnSp>
            <p:nvCxnSpPr>
              <p:cNvPr id="44" name="Straight Arrow Connector 43">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9643799" y="5383507"/>
            <a:ext cx="2535501"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Family customer                              buys more quantity and customer satisfaction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561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2312481" y="717872"/>
            <a:ext cx="7567037" cy="884791"/>
            <a:chOff x="228600" y="588802"/>
            <a:chExt cx="7567037"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Segmentation</a:t>
              </a:r>
              <a:endParaRPr lang="en-IN" dirty="0"/>
            </a:p>
          </p:txBody>
        </p:sp>
        <p:sp>
          <p:nvSpPr>
            <p:cNvPr id="36" name="Rounded Rectangle 35"/>
            <p:cNvSpPr/>
            <p:nvPr/>
          </p:nvSpPr>
          <p:spPr>
            <a:xfrm>
              <a:off x="2204459" y="1083458"/>
              <a:ext cx="2814588"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Behaviour</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Gender</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44687" y="1292693"/>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39" idx="1"/>
            </p:cNvCxnSpPr>
            <p:nvPr/>
          </p:nvCxnSpPr>
          <p:spPr>
            <a:xfrm rot="5400000" flipH="1" flipV="1">
              <a:off x="5235203" y="849984"/>
              <a:ext cx="518477" cy="362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Bundling</a:t>
              </a:r>
              <a:endParaRPr lang="en-IN" b="1" dirty="0"/>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2255555"/>
            <a:ext cx="11186585" cy="4473209"/>
            <a:chOff x="500370" y="2255555"/>
            <a:chExt cx="11186585" cy="4473209"/>
          </a:xfrm>
        </p:grpSpPr>
        <p:cxnSp>
          <p:nvCxnSpPr>
            <p:cNvPr id="4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255555"/>
              <a:ext cx="11186585" cy="4473209"/>
              <a:chOff x="813879" y="2072673"/>
              <a:chExt cx="11186585" cy="4473209"/>
            </a:xfrm>
          </p:grpSpPr>
          <p:grpSp>
            <p:nvGrpSpPr>
              <p:cNvPr id="43" name="Group 42"/>
              <p:cNvGrpSpPr/>
              <p:nvPr/>
            </p:nvGrpSpPr>
            <p:grpSpPr>
              <a:xfrm>
                <a:off x="813879" y="2072673"/>
                <a:ext cx="11186585" cy="4473209"/>
                <a:chOff x="813879" y="2072673"/>
                <a:chExt cx="11186585" cy="4473209"/>
              </a:xfrm>
            </p:grpSpPr>
            <p:grpSp>
              <p:nvGrpSpPr>
                <p:cNvPr id="45" name="Group 44"/>
                <p:cNvGrpSpPr/>
                <p:nvPr/>
              </p:nvGrpSpPr>
              <p:grpSpPr>
                <a:xfrm>
                  <a:off x="813879" y="2194501"/>
                  <a:ext cx="9130004" cy="4351381"/>
                  <a:chOff x="195087" y="1107833"/>
                  <a:chExt cx="10352009" cy="4933792"/>
                </a:xfrm>
              </p:grpSpPr>
              <p:sp>
                <p:nvSpPr>
                  <p:cNvPr id="47" name="Oval 46">
                    <a:extLst>
                      <a:ext uri="{FF2B5EF4-FFF2-40B4-BE49-F238E27FC236}">
                        <a16:creationId xmlns:a16="http://schemas.microsoft.com/office/drawing/2014/main" id="{9F23A462-D581-4451-A275-D8FA412E142C}"/>
                      </a:ext>
                      <a:ext uri="{C183D7F6-B498-43B3-948B-1728B52AA6E4}">
                        <adec:decorative xmlns:adec="http://schemas.microsoft.com/office/drawing/2017/decorative" xmlns=""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3FAD125B-9A3B-49A4-B9EC-C8A6D3CF9CBF}"/>
                      </a:ext>
                      <a:ext uri="{C183D7F6-B498-43B3-948B-1728B52AA6E4}">
                        <adec:decorative xmlns:adec="http://schemas.microsoft.com/office/drawing/2017/decorative" xmlns=""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0123448-0B37-4226-B26C-A3081E6142FF}"/>
                      </a:ext>
                      <a:ext uri="{C183D7F6-B498-43B3-948B-1728B52AA6E4}">
                        <adec:decorative xmlns:adec="http://schemas.microsoft.com/office/drawing/2017/decorative" xmlns=""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3287700-63E7-4098-B825-B123C11134C1}"/>
                      </a:ext>
                      <a:ext uri="{C183D7F6-B498-43B3-948B-1728B52AA6E4}">
                        <adec:decorative xmlns:adec="http://schemas.microsoft.com/office/drawing/2017/decorative" xmlns=""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9943F00-C6CB-4F10-A02B-801F37984D43}"/>
                      </a:ext>
                      <a:ext uri="{C183D7F6-B498-43B3-948B-1728B52AA6E4}">
                        <adec:decorative xmlns:adec="http://schemas.microsoft.com/office/drawing/2017/decorative" xmlns=""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xmlns="" val="1"/>
                      </a:ext>
                    </a:extLst>
                  </p:cNvPr>
                  <p:cNvCxnSpPr>
                    <a:stCxn id="47" idx="2"/>
                    <a:endCxn id="48"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Gender</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Bundling</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a:t>
                    </a:r>
                    <a:r>
                      <a:rPr lang="en-US" sz="2000" b="1" dirty="0" err="1" smtClean="0">
                        <a:solidFill>
                          <a:schemeClr val="tx1">
                            <a:lumMod val="75000"/>
                            <a:lumOff val="25000"/>
                          </a:schemeClr>
                        </a:solidFill>
                        <a:latin typeface="Arial" panose="020B0604020202020204" pitchFamily="34" charset="0"/>
                        <a:cs typeface="Arial" panose="020B0604020202020204" pitchFamily="34" charset="0"/>
                      </a:rPr>
                      <a:t>Behaviour</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id="{481D58D3-87D7-4D40-B59F-7F751F117F96}"/>
                    </a:ext>
                  </a:extLst>
                </p:cNvPr>
                <p:cNvSpPr/>
                <p:nvPr/>
              </p:nvSpPr>
              <p:spPr>
                <a:xfrm>
                  <a:off x="10059226" y="2072673"/>
                  <a:ext cx="1941238" cy="1461939"/>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Product diversification</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Club low sold goods with high sold goods              </a:t>
                  </a:r>
                </a:p>
              </p:txBody>
            </p:sp>
          </p:grpSp>
          <p:cxnSp>
            <p:nvCxnSpPr>
              <p:cNvPr id="44" name="Straight Arrow Connector 43">
                <a:extLst>
                  <a:ext uri="{FF2B5EF4-FFF2-40B4-BE49-F238E27FC236}">
                    <a16:creationId xmlns:a16="http://schemas.microsoft.com/office/drawing/2014/main" id="{61AAA85B-D8C7-43BE-844A-625265015123}"/>
                  </a:ext>
                  <a:ext uri="{C183D7F6-B498-43B3-948B-1728B52AA6E4}">
                    <adec:decorative xmlns:adec="http://schemas.microsoft.com/office/drawing/2017/decorative" xmlns=""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Rectangle 1"/>
          <p:cNvSpPr/>
          <p:nvPr/>
        </p:nvSpPr>
        <p:spPr>
          <a:xfrm>
            <a:off x="9561292" y="4860202"/>
            <a:ext cx="2310089" cy="2054409"/>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Turnover </a:t>
            </a:r>
            <a:r>
              <a:rPr lang="en-IN" sz="1600" dirty="0">
                <a:latin typeface="Arial" panose="020B0604020202020204" pitchFamily="34" charset="0"/>
                <a:cs typeface="Arial" panose="020B0604020202020204" pitchFamily="34" charset="0"/>
              </a:rPr>
              <a:t>will be less due to </a:t>
            </a:r>
            <a:r>
              <a:rPr lang="en-IN" sz="1600" dirty="0" smtClean="0">
                <a:latin typeface="Arial" panose="020B0604020202020204" pitchFamily="34" charset="0"/>
                <a:cs typeface="Arial" panose="020B0604020202020204" pitchFamily="34" charset="0"/>
              </a:rPr>
              <a:t>diversification</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Bundling promotes sales of</a:t>
            </a:r>
          </a:p>
          <a:p>
            <a:pPr>
              <a:lnSpc>
                <a:spcPts val="1900"/>
              </a:lnSpc>
            </a:pPr>
            <a:r>
              <a:rPr lang="en-US" sz="1600" dirty="0">
                <a:solidFill>
                  <a:schemeClr val="tx1">
                    <a:lumMod val="75000"/>
                    <a:lumOff val="25000"/>
                  </a:schemeClr>
                </a:solidFill>
                <a:latin typeface="Arial" panose="020B0604020202020204" pitchFamily="34" charset="0"/>
                <a:cs typeface="Arial" panose="020B0604020202020204" pitchFamily="34" charset="0"/>
              </a:rPr>
              <a:t>     low sold goods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789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documentManagement/types"/>
    <ds:schemaRef ds:uri="http://schemas.microsoft.com/office/infopath/2007/PartnerControls"/>
    <ds:schemaRef ds:uri="http://www.w3.org/XML/1998/namespace"/>
    <ds:schemaRef ds:uri="http://purl.org/dc/elements/1.1/"/>
    <ds:schemaRef ds:uri="71af3243-3dd4-4a8d-8c0d-dd76da1f02a5"/>
    <ds:schemaRef ds:uri="http://purl.org/dc/dcmitype/"/>
    <ds:schemaRef ds:uri="http://schemas.openxmlformats.org/package/2006/metadata/core-properties"/>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953</Words>
  <Application>Microsoft Office PowerPoint</Application>
  <PresentationFormat>Widescreen</PresentationFormat>
  <Paragraphs>381</Paragraphs>
  <Slides>25</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Segoe UI</vt:lpstr>
      <vt:lpstr>Segoe UI Light</vt:lpstr>
      <vt:lpstr>Wingdings</vt:lpstr>
      <vt:lpstr>Office Theme</vt:lpstr>
      <vt:lpstr>Use Case design to increase 15 % Retail Sales in FMCG  By Sree Charan, Mounica, Swetha, Manish and Rajesh </vt:lpstr>
      <vt:lpstr>Project analysis slide 6</vt:lpstr>
      <vt:lpstr>PowerPoint Presentation</vt:lpstr>
      <vt:lpstr>Project analysis slide 2</vt:lpstr>
      <vt:lpstr>Project analysis slide 6</vt:lpstr>
      <vt:lpstr>Customer</vt:lpstr>
      <vt:lpstr>Project analysis slide 4</vt:lpstr>
      <vt:lpstr>Project analysis slide 4</vt:lpstr>
      <vt:lpstr>Project analysis slide 4</vt:lpstr>
      <vt:lpstr>Marketing</vt:lpstr>
      <vt:lpstr>Project analysis slide 4</vt:lpstr>
      <vt:lpstr>Project analysis slide 4</vt:lpstr>
      <vt:lpstr>Project analysis slide 4</vt:lpstr>
      <vt:lpstr>Operations</vt:lpstr>
      <vt:lpstr>Project analysis slide 4</vt:lpstr>
      <vt:lpstr>Project analysis slide 4</vt:lpstr>
      <vt:lpstr>Project analysis slide 4</vt:lpstr>
      <vt:lpstr>Project analysis slide 4</vt:lpstr>
      <vt:lpstr>Competition</vt:lpstr>
      <vt:lpstr>Project analysis slide 4</vt:lpstr>
      <vt:lpstr>Project analysis slide 4</vt:lpstr>
      <vt:lpstr>Project analysis slide 4</vt:lpstr>
      <vt:lpstr>Project analysis slide 3</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2019-06-03T11:16:01Z</dcterms:created>
  <dcterms:modified xsi:type="dcterms:W3CDTF">2019-06-06T08:55:21Z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